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60" r:id="rId6"/>
    <p:sldId id="259" r:id="rId7"/>
    <p:sldId id="262" r:id="rId8"/>
    <p:sldId id="265"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e-DE"/>
              <a:t>Mastertitelformat bearbeiten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lvl1pPr algn="l">
              <a:defRPr/>
            </a:lvl1pPr>
          </a:lstStyle>
          <a:p>
            <a:fld id="{019765E0-1FB7-4123-B8CD-6DFC7266CC44}" type="datetimeFigureOut">
              <a:rPr lang="de-DE" smtClean="0"/>
              <a:t>28.10.2022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9B28F3A-0D5C-424C-A8EA-B2652F2551B6}" type="slidenum">
              <a:rPr lang="de-DE" smtClean="0"/>
              <a:t>‹Nr.›</a:t>
            </a:fld>
            <a:endParaRPr lang="de-D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15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19765E0-1FB7-4123-B8CD-6DFC7266CC44}" type="datetimeFigureOut">
              <a:rPr lang="de-DE" smtClean="0"/>
              <a:t>28.10.2022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9B28F3A-0D5C-424C-A8EA-B2652F2551B6}" type="slidenum">
              <a:rPr lang="de-DE" smtClean="0"/>
              <a:t>‹Nr.›</a:t>
            </a:fld>
            <a:endParaRPr lang="de-DE"/>
          </a:p>
        </p:txBody>
      </p:sp>
    </p:spTree>
    <p:extLst>
      <p:ext uri="{BB962C8B-B14F-4D97-AF65-F5344CB8AC3E}">
        <p14:creationId xmlns:p14="http://schemas.microsoft.com/office/powerpoint/2010/main" val="375747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de-DE"/>
              <a:t>Mastertitelformat bearbeiten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19765E0-1FB7-4123-B8CD-6DFC7266CC44}" type="datetimeFigureOut">
              <a:rPr lang="de-DE" smtClean="0"/>
              <a:t>28.10.2022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9B28F3A-0D5C-424C-A8EA-B2652F2551B6}" type="slidenum">
              <a:rPr lang="de-DE" smtClean="0"/>
              <a:t>‹Nr.›</a:t>
            </a:fld>
            <a:endParaRPr lang="de-DE"/>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43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19765E0-1FB7-4123-B8CD-6DFC7266CC44}" type="datetimeFigureOut">
              <a:rPr lang="de-DE" smtClean="0"/>
              <a:t>28.10.2022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9B28F3A-0D5C-424C-A8EA-B2652F2551B6}" type="slidenum">
              <a:rPr lang="de-DE" smtClean="0"/>
              <a:t>‹Nr.›</a:t>
            </a:fld>
            <a:endParaRPr lang="de-DE"/>
          </a:p>
        </p:txBody>
      </p:sp>
    </p:spTree>
    <p:extLst>
      <p:ext uri="{BB962C8B-B14F-4D97-AF65-F5344CB8AC3E}">
        <p14:creationId xmlns:p14="http://schemas.microsoft.com/office/powerpoint/2010/main" val="310601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e-DE"/>
              <a:t>Mastertitelformat bearbeiten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19765E0-1FB7-4123-B8CD-6DFC7266CC44}" type="datetimeFigureOut">
              <a:rPr lang="de-DE" smtClean="0"/>
              <a:t>28.10.2022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9B28F3A-0D5C-424C-A8EA-B2652F2551B6}" type="slidenum">
              <a:rPr lang="de-DE" smtClean="0"/>
              <a:t>‹Nr.›</a:t>
            </a:fld>
            <a:endParaRPr lang="de-D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24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e-DE"/>
              <a:t>Mastertitelformat bearbeiten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19765E0-1FB7-4123-B8CD-6DFC7266CC44}" type="datetimeFigureOut">
              <a:rPr lang="de-DE" smtClean="0"/>
              <a:t>28.10.2022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9B28F3A-0D5C-424C-A8EA-B2652F2551B6}" type="slidenum">
              <a:rPr lang="de-DE" smtClean="0"/>
              <a:t>‹Nr.›</a:t>
            </a:fld>
            <a:endParaRPr lang="de-DE"/>
          </a:p>
        </p:txBody>
      </p:sp>
    </p:spTree>
    <p:extLst>
      <p:ext uri="{BB962C8B-B14F-4D97-AF65-F5344CB8AC3E}">
        <p14:creationId xmlns:p14="http://schemas.microsoft.com/office/powerpoint/2010/main" val="202686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24128" y="2967788"/>
            <a:ext cx="4754880" cy="33415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e-DE"/>
              <a:t>Mastertextformat bearbeiten</a:t>
            </a:r>
          </a:p>
        </p:txBody>
      </p:sp>
      <p:sp>
        <p:nvSpPr>
          <p:cNvPr id="6" name="Content Placeholder 5"/>
          <p:cNvSpPr>
            <a:spLocks noGrp="1"/>
          </p:cNvSpPr>
          <p:nvPr>
            <p:ph sz="quarter" idx="4"/>
          </p:nvPr>
        </p:nvSpPr>
        <p:spPr>
          <a:xfrm>
            <a:off x="5990888" y="2967788"/>
            <a:ext cx="4754880" cy="33415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19765E0-1FB7-4123-B8CD-6DFC7266CC44}" type="datetimeFigureOut">
              <a:rPr lang="de-DE" smtClean="0"/>
              <a:t>28.10.2022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9B28F3A-0D5C-424C-A8EA-B2652F2551B6}" type="slidenum">
              <a:rPr lang="de-DE" smtClean="0"/>
              <a:t>‹Nr.›</a:t>
            </a:fld>
            <a:endParaRPr lang="de-DE"/>
          </a:p>
        </p:txBody>
      </p:sp>
    </p:spTree>
    <p:extLst>
      <p:ext uri="{BB962C8B-B14F-4D97-AF65-F5344CB8AC3E}">
        <p14:creationId xmlns:p14="http://schemas.microsoft.com/office/powerpoint/2010/main" val="12206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019765E0-1FB7-4123-B8CD-6DFC7266CC44}" type="datetimeFigureOut">
              <a:rPr lang="de-DE" smtClean="0"/>
              <a:t>28.10.2022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9B28F3A-0D5C-424C-A8EA-B2652F2551B6}" type="slidenum">
              <a:rPr lang="de-DE" smtClean="0"/>
              <a:t>‹Nr.›</a:t>
            </a:fld>
            <a:endParaRPr lang="de-DE"/>
          </a:p>
        </p:txBody>
      </p:sp>
    </p:spTree>
    <p:extLst>
      <p:ext uri="{BB962C8B-B14F-4D97-AF65-F5344CB8AC3E}">
        <p14:creationId xmlns:p14="http://schemas.microsoft.com/office/powerpoint/2010/main" val="105982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765E0-1FB7-4123-B8CD-6DFC7266CC44}" type="datetimeFigureOut">
              <a:rPr lang="de-DE" smtClean="0"/>
              <a:t>28.10.2022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9B28F3A-0D5C-424C-A8EA-B2652F2551B6}" type="slidenum">
              <a:rPr lang="de-DE" smtClean="0"/>
              <a:t>‹Nr.›</a:t>
            </a:fld>
            <a:endParaRPr lang="de-DE"/>
          </a:p>
        </p:txBody>
      </p:sp>
    </p:spTree>
    <p:extLst>
      <p:ext uri="{BB962C8B-B14F-4D97-AF65-F5344CB8AC3E}">
        <p14:creationId xmlns:p14="http://schemas.microsoft.com/office/powerpoint/2010/main" val="238935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e-DE"/>
              <a:t>Mastertitelformat bearbeiten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019765E0-1FB7-4123-B8CD-6DFC7266CC44}" type="datetimeFigureOut">
              <a:rPr lang="de-DE" smtClean="0"/>
              <a:t>28.10.2022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9B28F3A-0D5C-424C-A8EA-B2652F2551B6}" type="slidenum">
              <a:rPr lang="de-DE" smtClean="0"/>
              <a:t>‹Nr.›</a:t>
            </a:fld>
            <a:endParaRPr lang="de-DE"/>
          </a:p>
        </p:txBody>
      </p:sp>
    </p:spTree>
    <p:extLst>
      <p:ext uri="{BB962C8B-B14F-4D97-AF65-F5344CB8AC3E}">
        <p14:creationId xmlns:p14="http://schemas.microsoft.com/office/powerpoint/2010/main" val="35295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019765E0-1FB7-4123-B8CD-6DFC7266CC44}" type="datetimeFigureOut">
              <a:rPr lang="de-DE" smtClean="0"/>
              <a:t>28.10.2022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9B28F3A-0D5C-424C-A8EA-B2652F2551B6}" type="slidenum">
              <a:rPr lang="de-DE" smtClean="0"/>
              <a:t>‹Nr.›</a:t>
            </a:fld>
            <a:endParaRPr lang="de-DE"/>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96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19765E0-1FB7-4123-B8CD-6DFC7266CC44}" type="datetimeFigureOut">
              <a:rPr lang="de-DE" smtClean="0"/>
              <a:t>28.10.2022</a:t>
            </a:fld>
            <a:endParaRPr lang="de-DE"/>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de-DE"/>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B28F3A-0D5C-424C-A8EA-B2652F2551B6}" type="slidenum">
              <a:rPr lang="de-DE" smtClean="0"/>
              <a:t>‹Nr.›</a:t>
            </a:fld>
            <a:endParaRPr lang="de-DE"/>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42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7F0AF-E57A-4F81-82EE-E62ECB98B2E4}"/>
              </a:ext>
            </a:extLst>
          </p:cNvPr>
          <p:cNvSpPr>
            <a:spLocks noGrp="1"/>
          </p:cNvSpPr>
          <p:nvPr>
            <p:ph type="ctrTitle"/>
          </p:nvPr>
        </p:nvSpPr>
        <p:spPr/>
        <p:txBody>
          <a:bodyPr/>
          <a:lstStyle/>
          <a:p>
            <a:r>
              <a:rPr lang="de-DE" dirty="0" err="1"/>
              <a:t>How</a:t>
            </a:r>
            <a:r>
              <a:rPr lang="de-DE" dirty="0"/>
              <a:t> </a:t>
            </a:r>
            <a:r>
              <a:rPr lang="de-DE" dirty="0" err="1"/>
              <a:t>to</a:t>
            </a:r>
            <a:r>
              <a:rPr lang="de-DE" dirty="0"/>
              <a:t> </a:t>
            </a:r>
            <a:r>
              <a:rPr lang="de-DE" dirty="0" err="1"/>
              <a:t>study</a:t>
            </a:r>
            <a:r>
              <a:rPr lang="de-DE" dirty="0"/>
              <a:t> in Germany?</a:t>
            </a:r>
          </a:p>
        </p:txBody>
      </p:sp>
      <p:sp>
        <p:nvSpPr>
          <p:cNvPr id="3" name="Untertitel 2">
            <a:extLst>
              <a:ext uri="{FF2B5EF4-FFF2-40B4-BE49-F238E27FC236}">
                <a16:creationId xmlns:a16="http://schemas.microsoft.com/office/drawing/2014/main" id="{576A34DE-4D46-40C2-AF48-28146C5300FD}"/>
              </a:ext>
            </a:extLst>
          </p:cNvPr>
          <p:cNvSpPr>
            <a:spLocks noGrp="1"/>
          </p:cNvSpPr>
          <p:nvPr>
            <p:ph type="subTitle" idx="1"/>
          </p:nvPr>
        </p:nvSpPr>
        <p:spPr/>
        <p:txBody>
          <a:bodyPr/>
          <a:lstStyle/>
          <a:p>
            <a:r>
              <a:rPr lang="de-DE" dirty="0"/>
              <a:t>A PRESENTATION OF KARINA, MIDAS, LEON, FELIX, LISANNE</a:t>
            </a:r>
          </a:p>
        </p:txBody>
      </p:sp>
      <p:pic>
        <p:nvPicPr>
          <p:cNvPr id="4" name="Grafik 3">
            <a:extLst>
              <a:ext uri="{FF2B5EF4-FFF2-40B4-BE49-F238E27FC236}">
                <a16:creationId xmlns:a16="http://schemas.microsoft.com/office/drawing/2014/main" id="{028286B4-676F-4A30-BD3F-FD52C0C0A1A4}"/>
              </a:ext>
            </a:extLst>
          </p:cNvPr>
          <p:cNvPicPr>
            <a:picLocks noChangeAspect="1"/>
          </p:cNvPicPr>
          <p:nvPr/>
        </p:nvPicPr>
        <p:blipFill>
          <a:blip r:embed="rId2"/>
          <a:stretch>
            <a:fillRect/>
          </a:stretch>
        </p:blipFill>
        <p:spPr>
          <a:xfrm>
            <a:off x="74142" y="114534"/>
            <a:ext cx="6021858" cy="4012966"/>
          </a:xfrm>
          <a:prstGeom prst="rect">
            <a:avLst/>
          </a:prstGeom>
        </p:spPr>
      </p:pic>
      <p:pic>
        <p:nvPicPr>
          <p:cNvPr id="5" name="Grafik 4">
            <a:extLst>
              <a:ext uri="{FF2B5EF4-FFF2-40B4-BE49-F238E27FC236}">
                <a16:creationId xmlns:a16="http://schemas.microsoft.com/office/drawing/2014/main" id="{FFE87F19-91B1-4624-95A1-ECC0D8D7CFF8}"/>
              </a:ext>
            </a:extLst>
          </p:cNvPr>
          <p:cNvPicPr>
            <a:picLocks noChangeAspect="1"/>
          </p:cNvPicPr>
          <p:nvPr/>
        </p:nvPicPr>
        <p:blipFill>
          <a:blip r:embed="rId3"/>
          <a:stretch>
            <a:fillRect/>
          </a:stretch>
        </p:blipFill>
        <p:spPr>
          <a:xfrm>
            <a:off x="6272212" y="178034"/>
            <a:ext cx="2847975" cy="1600200"/>
          </a:xfrm>
          <a:prstGeom prst="rect">
            <a:avLst/>
          </a:prstGeom>
        </p:spPr>
      </p:pic>
      <p:pic>
        <p:nvPicPr>
          <p:cNvPr id="6" name="Grafik 5">
            <a:extLst>
              <a:ext uri="{FF2B5EF4-FFF2-40B4-BE49-F238E27FC236}">
                <a16:creationId xmlns:a16="http://schemas.microsoft.com/office/drawing/2014/main" id="{8DC08B90-776B-4DD7-83AA-85E77CF5627B}"/>
              </a:ext>
            </a:extLst>
          </p:cNvPr>
          <p:cNvPicPr>
            <a:picLocks noChangeAspect="1"/>
          </p:cNvPicPr>
          <p:nvPr/>
        </p:nvPicPr>
        <p:blipFill>
          <a:blip r:embed="rId4"/>
          <a:stretch>
            <a:fillRect/>
          </a:stretch>
        </p:blipFill>
        <p:spPr>
          <a:xfrm>
            <a:off x="9120187" y="2121017"/>
            <a:ext cx="3000375" cy="1524000"/>
          </a:xfrm>
          <a:prstGeom prst="rect">
            <a:avLst/>
          </a:prstGeom>
        </p:spPr>
      </p:pic>
    </p:spTree>
    <p:extLst>
      <p:ext uri="{BB962C8B-B14F-4D97-AF65-F5344CB8AC3E}">
        <p14:creationId xmlns:p14="http://schemas.microsoft.com/office/powerpoint/2010/main" val="76139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6FA1386-3FCD-4DD5-A40C-171DD29220E1}"/>
              </a:ext>
            </a:extLst>
          </p:cNvPr>
          <p:cNvSpPr>
            <a:spLocks noGrp="1"/>
          </p:cNvSpPr>
          <p:nvPr>
            <p:ph idx="1"/>
          </p:nvPr>
        </p:nvSpPr>
        <p:spPr>
          <a:xfrm>
            <a:off x="947928" y="1028700"/>
            <a:ext cx="9720073" cy="4023360"/>
          </a:xfrm>
        </p:spPr>
        <p:txBody>
          <a:bodyPr/>
          <a:lstStyle/>
          <a:p>
            <a:r>
              <a:rPr lang="de-DE" sz="3200" b="1" dirty="0"/>
              <a:t>THANK YOU FOR YOUR ATTENTION!</a:t>
            </a:r>
          </a:p>
          <a:p>
            <a:endParaRPr lang="de-DE" dirty="0"/>
          </a:p>
          <a:p>
            <a:r>
              <a:rPr lang="de-DE" dirty="0"/>
              <a:t>DO YOU HAVE ANY QUESTIONS?</a:t>
            </a:r>
          </a:p>
        </p:txBody>
      </p:sp>
    </p:spTree>
    <p:extLst>
      <p:ext uri="{BB962C8B-B14F-4D97-AF65-F5344CB8AC3E}">
        <p14:creationId xmlns:p14="http://schemas.microsoft.com/office/powerpoint/2010/main" val="332425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F0268-9C2A-4C02-BDAE-C2F4A196BB80}"/>
              </a:ext>
            </a:extLst>
          </p:cNvPr>
          <p:cNvSpPr>
            <a:spLocks noGrp="1"/>
          </p:cNvSpPr>
          <p:nvPr>
            <p:ph type="title"/>
          </p:nvPr>
        </p:nvSpPr>
        <p:spPr/>
        <p:txBody>
          <a:bodyPr/>
          <a:lstStyle/>
          <a:p>
            <a:r>
              <a:rPr lang="de-DE" dirty="0"/>
              <a:t>CONTENT</a:t>
            </a:r>
          </a:p>
        </p:txBody>
      </p:sp>
      <p:sp>
        <p:nvSpPr>
          <p:cNvPr id="3" name="Inhaltsplatzhalter 2">
            <a:extLst>
              <a:ext uri="{FF2B5EF4-FFF2-40B4-BE49-F238E27FC236}">
                <a16:creationId xmlns:a16="http://schemas.microsoft.com/office/drawing/2014/main" id="{E81C2435-7D30-458F-A438-2C735440E82A}"/>
              </a:ext>
            </a:extLst>
          </p:cNvPr>
          <p:cNvSpPr>
            <a:spLocks noGrp="1"/>
          </p:cNvSpPr>
          <p:nvPr>
            <p:ph idx="1"/>
          </p:nvPr>
        </p:nvSpPr>
        <p:spPr/>
        <p:txBody>
          <a:bodyPr/>
          <a:lstStyle/>
          <a:p>
            <a:pPr marL="457200" indent="-457200">
              <a:buFont typeface="+mj-lt"/>
              <a:buAutoNum type="arabicPeriod"/>
            </a:pPr>
            <a:r>
              <a:rPr lang="en-US" dirty="0"/>
              <a:t>Find a Study Program.</a:t>
            </a:r>
          </a:p>
          <a:p>
            <a:pPr marL="457200" indent="-457200">
              <a:buFont typeface="+mj-lt"/>
              <a:buAutoNum type="arabicPeriod"/>
            </a:pPr>
            <a:r>
              <a:rPr lang="en-US" dirty="0"/>
              <a:t>Meet All Requirements.</a:t>
            </a:r>
          </a:p>
          <a:p>
            <a:pPr marL="457200" indent="-457200">
              <a:buFont typeface="+mj-lt"/>
              <a:buAutoNum type="arabicPeriod"/>
            </a:pPr>
            <a:r>
              <a:rPr lang="en-US" dirty="0"/>
              <a:t>Learn The German Language.</a:t>
            </a:r>
          </a:p>
          <a:p>
            <a:pPr marL="457200" indent="-457200">
              <a:buFont typeface="+mj-lt"/>
              <a:buAutoNum type="arabicPeriod"/>
            </a:pPr>
            <a:r>
              <a:rPr lang="en-US" dirty="0"/>
              <a:t>Find Financial Resources.</a:t>
            </a:r>
          </a:p>
          <a:p>
            <a:pPr marL="457200" indent="-457200">
              <a:buFont typeface="+mj-lt"/>
              <a:buAutoNum type="arabicPeriod"/>
            </a:pPr>
            <a:r>
              <a:rPr lang="en-US" dirty="0"/>
              <a:t>Enroll At Your University.</a:t>
            </a:r>
          </a:p>
          <a:p>
            <a:endParaRPr lang="de-DE" dirty="0"/>
          </a:p>
        </p:txBody>
      </p:sp>
    </p:spTree>
    <p:extLst>
      <p:ext uri="{BB962C8B-B14F-4D97-AF65-F5344CB8AC3E}">
        <p14:creationId xmlns:p14="http://schemas.microsoft.com/office/powerpoint/2010/main" val="42623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A9213-067A-4975-9D5D-F8E6BA62A783}"/>
              </a:ext>
            </a:extLst>
          </p:cNvPr>
          <p:cNvSpPr>
            <a:spLocks noGrp="1"/>
          </p:cNvSpPr>
          <p:nvPr>
            <p:ph type="title"/>
          </p:nvPr>
        </p:nvSpPr>
        <p:spPr/>
        <p:txBody>
          <a:bodyPr/>
          <a:lstStyle/>
          <a:p>
            <a:r>
              <a:rPr lang="de-DE" dirty="0" err="1"/>
              <a:t>How</a:t>
            </a:r>
            <a:r>
              <a:rPr lang="de-DE" dirty="0"/>
              <a:t> </a:t>
            </a:r>
            <a:r>
              <a:rPr lang="de-DE" dirty="0" err="1"/>
              <a:t>to</a:t>
            </a:r>
            <a:r>
              <a:rPr lang="de-DE" dirty="0"/>
              <a:t> find a </a:t>
            </a:r>
            <a:r>
              <a:rPr lang="de-DE" dirty="0" err="1"/>
              <a:t>degree</a:t>
            </a:r>
            <a:r>
              <a:rPr lang="de-DE" dirty="0"/>
              <a:t> </a:t>
            </a:r>
            <a:r>
              <a:rPr lang="de-DE" dirty="0" err="1"/>
              <a:t>program</a:t>
            </a:r>
            <a:r>
              <a:rPr lang="de-DE" dirty="0"/>
              <a:t>? </a:t>
            </a:r>
          </a:p>
        </p:txBody>
      </p:sp>
      <p:sp>
        <p:nvSpPr>
          <p:cNvPr id="3" name="Inhaltsplatzhalter 2">
            <a:extLst>
              <a:ext uri="{FF2B5EF4-FFF2-40B4-BE49-F238E27FC236}">
                <a16:creationId xmlns:a16="http://schemas.microsoft.com/office/drawing/2014/main" id="{0268CC1F-C488-4D75-BB95-B7F04596FFE2}"/>
              </a:ext>
            </a:extLst>
          </p:cNvPr>
          <p:cNvSpPr>
            <a:spLocks noGrp="1"/>
          </p:cNvSpPr>
          <p:nvPr>
            <p:ph idx="1"/>
          </p:nvPr>
        </p:nvSpPr>
        <p:spPr/>
        <p:txBody>
          <a:bodyPr/>
          <a:lstStyle/>
          <a:p>
            <a:pPr marL="457200" indent="-457200">
              <a:buFont typeface="+mj-lt"/>
              <a:buAutoNum type="arabicPeriod"/>
            </a:pPr>
            <a:r>
              <a:rPr lang="de-DE" dirty="0"/>
              <a:t>FIND THE RIGHT STUDY PROGRAM</a:t>
            </a:r>
          </a:p>
          <a:p>
            <a:pPr marL="457200" indent="-457200">
              <a:buFont typeface="+mj-lt"/>
              <a:buAutoNum type="arabicPeriod"/>
            </a:pPr>
            <a:r>
              <a:rPr lang="de-DE" dirty="0"/>
              <a:t>WHAT DO YOU LIKE?</a:t>
            </a:r>
          </a:p>
          <a:p>
            <a:pPr marL="457200" indent="-457200">
              <a:buFont typeface="+mj-lt"/>
              <a:buAutoNum type="arabicPeriod"/>
            </a:pPr>
            <a:r>
              <a:rPr lang="de-DE" dirty="0"/>
              <a:t>YOUR INTERESTS?</a:t>
            </a:r>
          </a:p>
          <a:p>
            <a:pPr marL="457200" indent="-457200">
              <a:buFont typeface="+mj-lt"/>
              <a:buAutoNum type="arabicPeriod"/>
            </a:pPr>
            <a:r>
              <a:rPr lang="de-DE" dirty="0"/>
              <a:t>THEN SEARCH FOR THE RIGHT UNIVERSITY (UNIVERSITY OR UNIVERSITY OF APPLIED SCIENCE)</a:t>
            </a:r>
          </a:p>
          <a:p>
            <a:pPr marL="457200" indent="-457200">
              <a:buFont typeface="+mj-lt"/>
              <a:buAutoNum type="arabicPeriod"/>
            </a:pPr>
            <a:endParaRPr lang="de-DE" dirty="0"/>
          </a:p>
        </p:txBody>
      </p:sp>
    </p:spTree>
    <p:extLst>
      <p:ext uri="{BB962C8B-B14F-4D97-AF65-F5344CB8AC3E}">
        <p14:creationId xmlns:p14="http://schemas.microsoft.com/office/powerpoint/2010/main" val="212379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F6E59-45BC-46D7-BF2A-CF6797BD4DEF}"/>
              </a:ext>
            </a:extLst>
          </p:cNvPr>
          <p:cNvSpPr>
            <a:spLocks noGrp="1"/>
          </p:cNvSpPr>
          <p:nvPr>
            <p:ph type="title"/>
          </p:nvPr>
        </p:nvSpPr>
        <p:spPr/>
        <p:txBody>
          <a:bodyPr/>
          <a:lstStyle/>
          <a:p>
            <a:r>
              <a:rPr lang="de-DE" dirty="0" err="1"/>
              <a:t>Meet</a:t>
            </a:r>
            <a:r>
              <a:rPr lang="de-DE" b="1" dirty="0"/>
              <a:t> </a:t>
            </a:r>
            <a:r>
              <a:rPr lang="de-DE" dirty="0"/>
              <a:t>All</a:t>
            </a:r>
            <a:r>
              <a:rPr lang="de-DE" b="1" dirty="0"/>
              <a:t> </a:t>
            </a:r>
            <a:r>
              <a:rPr lang="de-DE" dirty="0" err="1"/>
              <a:t>REquirements</a:t>
            </a:r>
            <a:endParaRPr lang="de-DE" dirty="0"/>
          </a:p>
        </p:txBody>
      </p:sp>
      <p:sp>
        <p:nvSpPr>
          <p:cNvPr id="3" name="Inhaltsplatzhalter 2">
            <a:extLst>
              <a:ext uri="{FF2B5EF4-FFF2-40B4-BE49-F238E27FC236}">
                <a16:creationId xmlns:a16="http://schemas.microsoft.com/office/drawing/2014/main" id="{0E623AAA-80A4-4463-9F5E-2B92AE088C5D}"/>
              </a:ext>
            </a:extLst>
          </p:cNvPr>
          <p:cNvSpPr>
            <a:spLocks noGrp="1"/>
          </p:cNvSpPr>
          <p:nvPr>
            <p:ph idx="1"/>
          </p:nvPr>
        </p:nvSpPr>
        <p:spPr>
          <a:xfrm>
            <a:off x="1024128" y="1930400"/>
            <a:ext cx="9720073" cy="4023360"/>
          </a:xfrm>
        </p:spPr>
        <p:txBody>
          <a:bodyPr>
            <a:normAutofit fontScale="25000" lnSpcReduction="20000"/>
          </a:bodyPr>
          <a:lstStyle/>
          <a:p>
            <a:pPr marL="0" indent="0">
              <a:buNone/>
            </a:pPr>
            <a:r>
              <a:rPr lang="de-DE" sz="8800" b="1" dirty="0">
                <a:cs typeface="Arial" pitchFamily="34" charset="0"/>
              </a:rPr>
              <a:t>Language </a:t>
            </a:r>
            <a:r>
              <a:rPr lang="de-DE" sz="8800" b="1" dirty="0" err="1">
                <a:cs typeface="Arial" pitchFamily="34" charset="0"/>
              </a:rPr>
              <a:t>requirements</a:t>
            </a:r>
            <a:br>
              <a:rPr lang="de-DE" sz="8800" dirty="0">
                <a:cs typeface="Arial" pitchFamily="34" charset="0"/>
              </a:rPr>
            </a:br>
            <a:endParaRPr lang="de-DE" sz="8800" dirty="0">
              <a:cs typeface="Arial" pitchFamily="34" charset="0"/>
            </a:endParaRPr>
          </a:p>
          <a:p>
            <a:pPr marL="457200" indent="-457200">
              <a:buFont typeface="Arial" panose="020B0604020202020204" pitchFamily="34" charset="0"/>
              <a:buChar char="•"/>
            </a:pPr>
            <a:r>
              <a:rPr lang="de-DE" sz="8800" dirty="0">
                <a:cs typeface="Arial" pitchFamily="34" charset="0"/>
              </a:rPr>
              <a:t>- DSH (Deutsche Sprachprüfung für den Hochschulzugang)</a:t>
            </a:r>
            <a:br>
              <a:rPr lang="de-DE" sz="8800" dirty="0">
                <a:cs typeface="Arial" pitchFamily="34" charset="0"/>
              </a:rPr>
            </a:br>
            <a:r>
              <a:rPr lang="de-DE" sz="8800" dirty="0">
                <a:cs typeface="Arial" pitchFamily="34" charset="0"/>
              </a:rPr>
              <a:t>  </a:t>
            </a:r>
            <a:r>
              <a:rPr lang="de-DE" sz="8800" dirty="0" err="1">
                <a:cs typeface="Arial" pitchFamily="34" charset="0"/>
              </a:rPr>
              <a:t>language</a:t>
            </a:r>
            <a:r>
              <a:rPr lang="de-DE" sz="8800" dirty="0">
                <a:cs typeface="Arial" pitchFamily="34" charset="0"/>
              </a:rPr>
              <a:t> </a:t>
            </a:r>
            <a:r>
              <a:rPr lang="de-DE" sz="8800" dirty="0" err="1">
                <a:cs typeface="Arial" pitchFamily="34" charset="0"/>
              </a:rPr>
              <a:t>test</a:t>
            </a:r>
            <a:r>
              <a:rPr lang="de-DE" sz="8800" dirty="0">
                <a:cs typeface="Arial" pitchFamily="34" charset="0"/>
              </a:rPr>
              <a:t> (C1 </a:t>
            </a:r>
            <a:r>
              <a:rPr lang="de-DE" sz="8800" dirty="0" err="1">
                <a:cs typeface="Arial" pitchFamily="34" charset="0"/>
              </a:rPr>
              <a:t>proficiency</a:t>
            </a:r>
            <a:r>
              <a:rPr lang="de-DE" sz="8800" dirty="0">
                <a:cs typeface="Arial" pitchFamily="34" charset="0"/>
              </a:rPr>
              <a:t>) </a:t>
            </a:r>
            <a:r>
              <a:rPr lang="de-DE" sz="8800" dirty="0" err="1">
                <a:cs typeface="Arial" pitchFamily="34" charset="0"/>
              </a:rPr>
              <a:t>for</a:t>
            </a:r>
            <a:r>
              <a:rPr lang="de-DE" sz="8800" dirty="0">
                <a:cs typeface="Arial" pitchFamily="34" charset="0"/>
              </a:rPr>
              <a:t> non-native </a:t>
            </a:r>
            <a:r>
              <a:rPr lang="de-DE" sz="8800" dirty="0" err="1">
                <a:cs typeface="Arial" pitchFamily="34" charset="0"/>
              </a:rPr>
              <a:t>speakers</a:t>
            </a:r>
            <a:r>
              <a:rPr lang="de-DE" sz="8800" dirty="0">
                <a:cs typeface="Arial" pitchFamily="34" charset="0"/>
              </a:rPr>
              <a:t> </a:t>
            </a:r>
            <a:br>
              <a:rPr lang="de-DE" sz="8800" dirty="0">
                <a:cs typeface="Arial" pitchFamily="34" charset="0"/>
              </a:rPr>
            </a:br>
            <a:br>
              <a:rPr lang="de-DE" sz="8800" dirty="0">
                <a:cs typeface="Arial" pitchFamily="34" charset="0"/>
              </a:rPr>
            </a:br>
            <a:r>
              <a:rPr lang="de-DE" sz="8800" dirty="0">
                <a:cs typeface="Arial" pitchFamily="34" charset="0"/>
              </a:rPr>
              <a:t>- </a:t>
            </a:r>
            <a:r>
              <a:rPr lang="de-DE" sz="8800" dirty="0" err="1">
                <a:cs typeface="Arial" pitchFamily="34" charset="0"/>
              </a:rPr>
              <a:t>none</a:t>
            </a:r>
            <a:r>
              <a:rPr lang="de-DE" sz="8800" dirty="0">
                <a:cs typeface="Arial" pitchFamily="34" charset="0"/>
              </a:rPr>
              <a:t> </a:t>
            </a:r>
            <a:r>
              <a:rPr lang="de-DE" sz="8800" dirty="0" err="1">
                <a:cs typeface="Arial" pitchFamily="34" charset="0"/>
              </a:rPr>
              <a:t>if</a:t>
            </a:r>
            <a:r>
              <a:rPr lang="de-DE" sz="8800" dirty="0">
                <a:cs typeface="Arial" pitchFamily="34" charset="0"/>
              </a:rPr>
              <a:t> </a:t>
            </a:r>
            <a:r>
              <a:rPr lang="de-DE" sz="8800" dirty="0" err="1">
                <a:cs typeface="Arial" pitchFamily="34" charset="0"/>
              </a:rPr>
              <a:t>language</a:t>
            </a:r>
            <a:r>
              <a:rPr lang="de-DE" sz="8800" dirty="0">
                <a:cs typeface="Arial" pitchFamily="34" charset="0"/>
              </a:rPr>
              <a:t> </a:t>
            </a:r>
            <a:r>
              <a:rPr lang="de-DE" sz="8800" dirty="0" err="1">
                <a:cs typeface="Arial" pitchFamily="34" charset="0"/>
              </a:rPr>
              <a:t>of</a:t>
            </a:r>
            <a:r>
              <a:rPr lang="de-DE" sz="8800" dirty="0">
                <a:cs typeface="Arial" pitchFamily="34" charset="0"/>
              </a:rPr>
              <a:t> </a:t>
            </a:r>
            <a:r>
              <a:rPr lang="de-DE" sz="8800" dirty="0" err="1">
                <a:cs typeface="Arial" pitchFamily="34" charset="0"/>
              </a:rPr>
              <a:t>instruction</a:t>
            </a:r>
            <a:r>
              <a:rPr lang="de-DE" sz="8800" dirty="0">
                <a:cs typeface="Arial" pitchFamily="34" charset="0"/>
              </a:rPr>
              <a:t> </a:t>
            </a:r>
            <a:r>
              <a:rPr lang="de-DE" sz="8800" dirty="0" err="1">
                <a:cs typeface="Arial" pitchFamily="34" charset="0"/>
              </a:rPr>
              <a:t>is</a:t>
            </a:r>
            <a:r>
              <a:rPr lang="de-DE" sz="8800" dirty="0">
                <a:cs typeface="Arial" pitchFamily="34" charset="0"/>
              </a:rPr>
              <a:t> English</a:t>
            </a:r>
            <a:br>
              <a:rPr lang="de-DE" sz="8800" dirty="0">
                <a:cs typeface="Arial" pitchFamily="34" charset="0"/>
              </a:rPr>
            </a:br>
            <a:br>
              <a:rPr lang="de-DE" sz="8800" dirty="0">
                <a:cs typeface="Arial" pitchFamily="34" charset="0"/>
              </a:rPr>
            </a:br>
            <a:r>
              <a:rPr lang="de-DE" sz="8800" dirty="0">
                <a:cs typeface="Arial" pitchFamily="34" charset="0"/>
              </a:rPr>
              <a:t>- </a:t>
            </a:r>
            <a:r>
              <a:rPr lang="de-DE" sz="8800" dirty="0" err="1">
                <a:cs typeface="Arial" pitchFamily="34" charset="0"/>
              </a:rPr>
              <a:t>none</a:t>
            </a:r>
            <a:r>
              <a:rPr lang="de-DE" sz="8800" dirty="0">
                <a:cs typeface="Arial" pitchFamily="34" charset="0"/>
              </a:rPr>
              <a:t> </a:t>
            </a:r>
            <a:r>
              <a:rPr lang="de-DE" sz="8800" dirty="0" err="1">
                <a:cs typeface="Arial" pitchFamily="34" charset="0"/>
              </a:rPr>
              <a:t>for</a:t>
            </a:r>
            <a:r>
              <a:rPr lang="de-DE" sz="8800" dirty="0">
                <a:cs typeface="Arial" pitchFamily="34" charset="0"/>
              </a:rPr>
              <a:t> </a:t>
            </a:r>
            <a:r>
              <a:rPr lang="de-DE" sz="8800" dirty="0" err="1">
                <a:cs typeface="Arial" pitchFamily="34" charset="0"/>
              </a:rPr>
              <a:t>students</a:t>
            </a:r>
            <a:r>
              <a:rPr lang="de-DE" sz="8800" dirty="0">
                <a:cs typeface="Arial" pitchFamily="34" charset="0"/>
              </a:rPr>
              <a:t> </a:t>
            </a:r>
            <a:r>
              <a:rPr lang="de-DE" sz="8800" dirty="0" err="1">
                <a:cs typeface="Arial" pitchFamily="34" charset="0"/>
              </a:rPr>
              <a:t>with</a:t>
            </a:r>
            <a:r>
              <a:rPr lang="de-DE" sz="8800" dirty="0">
                <a:cs typeface="Arial" pitchFamily="34" charset="0"/>
              </a:rPr>
              <a:t> high </a:t>
            </a:r>
            <a:r>
              <a:rPr lang="de-DE" sz="8800" dirty="0" err="1">
                <a:cs typeface="Arial" pitchFamily="34" charset="0"/>
              </a:rPr>
              <a:t>school</a:t>
            </a:r>
            <a:r>
              <a:rPr lang="de-DE" sz="8800" dirty="0">
                <a:cs typeface="Arial" pitchFamily="34" charset="0"/>
              </a:rPr>
              <a:t> </a:t>
            </a:r>
            <a:r>
              <a:rPr lang="de-DE" sz="8800" dirty="0" err="1">
                <a:cs typeface="Arial" pitchFamily="34" charset="0"/>
              </a:rPr>
              <a:t>diploma</a:t>
            </a:r>
            <a:r>
              <a:rPr lang="de-DE" sz="8800" dirty="0">
                <a:cs typeface="Arial" pitchFamily="34" charset="0"/>
              </a:rPr>
              <a:t> </a:t>
            </a:r>
            <a:r>
              <a:rPr lang="de-DE" sz="8800" dirty="0" err="1">
                <a:cs typeface="Arial" pitchFamily="34" charset="0"/>
              </a:rPr>
              <a:t>from</a:t>
            </a:r>
            <a:r>
              <a:rPr lang="de-DE" sz="8800" dirty="0">
                <a:cs typeface="Arial" pitchFamily="34" charset="0"/>
              </a:rPr>
              <a:t> German </a:t>
            </a:r>
            <a:r>
              <a:rPr lang="de-DE" sz="8800" dirty="0" err="1">
                <a:cs typeface="Arial" pitchFamily="34" charset="0"/>
              </a:rPr>
              <a:t>speaking</a:t>
            </a:r>
            <a:r>
              <a:rPr lang="de-DE" sz="8800" dirty="0">
                <a:cs typeface="Arial" pitchFamily="34" charset="0"/>
              </a:rPr>
              <a:t> </a:t>
            </a:r>
            <a:r>
              <a:rPr lang="de-DE" sz="8800" dirty="0" err="1">
                <a:cs typeface="Arial" pitchFamily="34" charset="0"/>
              </a:rPr>
              <a:t>country</a:t>
            </a:r>
            <a:endParaRPr lang="de-DE" sz="8800" dirty="0">
              <a:cs typeface="Arial" pitchFamily="34" charset="0"/>
            </a:endParaRPr>
          </a:p>
          <a:p>
            <a:pPr marL="0" indent="0">
              <a:buNone/>
            </a:pPr>
            <a:endParaRPr lang="de-DE" sz="8800" dirty="0">
              <a:cs typeface="Arial" pitchFamily="34" charset="0"/>
            </a:endParaRPr>
          </a:p>
          <a:p>
            <a:pPr marL="0" indent="0">
              <a:buNone/>
            </a:pPr>
            <a:r>
              <a:rPr lang="de-DE" sz="8800" b="1" dirty="0">
                <a:cs typeface="Arial" pitchFamily="34" charset="0"/>
              </a:rPr>
              <a:t>Visa </a:t>
            </a:r>
            <a:r>
              <a:rPr lang="de-DE" sz="8800" b="1" dirty="0" err="1">
                <a:cs typeface="Arial" pitchFamily="34" charset="0"/>
              </a:rPr>
              <a:t>requirements</a:t>
            </a:r>
            <a:br>
              <a:rPr lang="de-DE" sz="8800" dirty="0">
                <a:cs typeface="Arial" pitchFamily="34" charset="0"/>
              </a:rPr>
            </a:br>
            <a:endParaRPr lang="de-DE" sz="8800" dirty="0">
              <a:cs typeface="Arial" pitchFamily="34" charset="0"/>
            </a:endParaRPr>
          </a:p>
          <a:p>
            <a:pPr marL="457200" indent="-457200">
              <a:buFont typeface="Arial" panose="020B0604020202020204" pitchFamily="34" charset="0"/>
              <a:buChar char="•"/>
            </a:pPr>
            <a:r>
              <a:rPr lang="de-DE" sz="8800" dirty="0">
                <a:cs typeface="Arial" pitchFamily="34" charset="0"/>
              </a:rPr>
              <a:t>- </a:t>
            </a:r>
            <a:r>
              <a:rPr lang="de-DE" sz="8800" dirty="0" err="1">
                <a:cs typeface="Arial" pitchFamily="34" charset="0"/>
              </a:rPr>
              <a:t>none</a:t>
            </a:r>
            <a:r>
              <a:rPr lang="de-DE" sz="8800" dirty="0">
                <a:cs typeface="Arial" pitchFamily="34" charset="0"/>
              </a:rPr>
              <a:t> </a:t>
            </a:r>
            <a:r>
              <a:rPr lang="de-DE" sz="8800" dirty="0" err="1">
                <a:cs typeface="Arial" pitchFamily="34" charset="0"/>
              </a:rPr>
              <a:t>for</a:t>
            </a:r>
            <a:r>
              <a:rPr lang="de-DE" sz="8800" dirty="0">
                <a:cs typeface="Arial" pitchFamily="34" charset="0"/>
              </a:rPr>
              <a:t> EU </a:t>
            </a:r>
            <a:r>
              <a:rPr lang="de-DE" sz="8800" dirty="0" err="1">
                <a:cs typeface="Arial" pitchFamily="34" charset="0"/>
              </a:rPr>
              <a:t>citizens</a:t>
            </a:r>
            <a:r>
              <a:rPr lang="de-DE" sz="8800" dirty="0">
                <a:cs typeface="Arial" pitchFamily="34" charset="0"/>
              </a:rPr>
              <a:t>, </a:t>
            </a:r>
            <a:r>
              <a:rPr lang="de-DE" sz="8800" dirty="0" err="1">
                <a:cs typeface="Arial" pitchFamily="34" charset="0"/>
              </a:rPr>
              <a:t>no</a:t>
            </a:r>
            <a:r>
              <a:rPr lang="de-DE" sz="8800" dirty="0">
                <a:cs typeface="Arial" pitchFamily="34" charset="0"/>
              </a:rPr>
              <a:t> </a:t>
            </a:r>
            <a:r>
              <a:rPr lang="de-DE" sz="8800" dirty="0" err="1">
                <a:cs typeface="Arial" pitchFamily="34" charset="0"/>
              </a:rPr>
              <a:t>proof</a:t>
            </a:r>
            <a:r>
              <a:rPr lang="de-DE" sz="8800" dirty="0">
                <a:cs typeface="Arial" pitchFamily="34" charset="0"/>
              </a:rPr>
              <a:t> </a:t>
            </a:r>
            <a:r>
              <a:rPr lang="de-DE" sz="8800" dirty="0" err="1">
                <a:cs typeface="Arial" pitchFamily="34" charset="0"/>
              </a:rPr>
              <a:t>of</a:t>
            </a:r>
            <a:r>
              <a:rPr lang="de-DE" sz="8800" dirty="0">
                <a:cs typeface="Arial" pitchFamily="34" charset="0"/>
              </a:rPr>
              <a:t> </a:t>
            </a:r>
            <a:r>
              <a:rPr lang="de-DE" sz="8800" dirty="0" err="1">
                <a:cs typeface="Arial" pitchFamily="34" charset="0"/>
              </a:rPr>
              <a:t>funding</a:t>
            </a:r>
            <a:r>
              <a:rPr lang="de-DE" sz="8800" dirty="0">
                <a:cs typeface="Arial" pitchFamily="34" charset="0"/>
              </a:rPr>
              <a:t> </a:t>
            </a:r>
            <a:br>
              <a:rPr lang="de-DE" sz="8800" dirty="0">
                <a:cs typeface="Arial" pitchFamily="34" charset="0"/>
              </a:rPr>
            </a:br>
            <a:br>
              <a:rPr lang="de-DE" sz="8800" dirty="0">
                <a:cs typeface="Arial" pitchFamily="34" charset="0"/>
              </a:rPr>
            </a:br>
            <a:r>
              <a:rPr lang="de-DE" sz="8800" dirty="0">
                <a:cs typeface="Arial" pitchFamily="34" charset="0"/>
              </a:rPr>
              <a:t>- </a:t>
            </a:r>
            <a:r>
              <a:rPr lang="de-DE" sz="8800" dirty="0" err="1">
                <a:cs typeface="Arial" pitchFamily="34" charset="0"/>
              </a:rPr>
              <a:t>visa</a:t>
            </a:r>
            <a:r>
              <a:rPr lang="de-DE" sz="8800" dirty="0">
                <a:cs typeface="Arial" pitchFamily="34" charset="0"/>
              </a:rPr>
              <a:t> </a:t>
            </a:r>
            <a:r>
              <a:rPr lang="de-DE" sz="8800" dirty="0" err="1">
                <a:cs typeface="Arial" pitchFamily="34" charset="0"/>
              </a:rPr>
              <a:t>required</a:t>
            </a:r>
            <a:r>
              <a:rPr lang="de-DE" sz="8800" dirty="0">
                <a:cs typeface="Arial" pitchFamily="34" charset="0"/>
              </a:rPr>
              <a:t> </a:t>
            </a:r>
            <a:r>
              <a:rPr lang="de-DE" sz="8800" dirty="0" err="1">
                <a:cs typeface="Arial" pitchFamily="34" charset="0"/>
              </a:rPr>
              <a:t>for</a:t>
            </a:r>
            <a:r>
              <a:rPr lang="de-DE" sz="8800" dirty="0">
                <a:cs typeface="Arial" pitchFamily="34" charset="0"/>
              </a:rPr>
              <a:t> non-EU </a:t>
            </a:r>
            <a:r>
              <a:rPr lang="de-DE" sz="8800" dirty="0" err="1">
                <a:cs typeface="Arial" pitchFamily="34" charset="0"/>
              </a:rPr>
              <a:t>citizens</a:t>
            </a:r>
            <a:br>
              <a:rPr lang="de-DE" sz="8800" dirty="0">
                <a:cs typeface="Arial" pitchFamily="34" charset="0"/>
              </a:rPr>
            </a:br>
            <a:br>
              <a:rPr lang="de-DE" sz="8800" dirty="0">
                <a:cs typeface="Arial" pitchFamily="34" charset="0"/>
              </a:rPr>
            </a:br>
            <a:r>
              <a:rPr lang="de-DE" sz="8800" dirty="0">
                <a:cs typeface="Arial" pitchFamily="34" charset="0"/>
              </a:rPr>
              <a:t>- </a:t>
            </a:r>
            <a:r>
              <a:rPr lang="de-DE" sz="8800" dirty="0" err="1">
                <a:cs typeface="Arial" pitchFamily="34" charset="0"/>
              </a:rPr>
              <a:t>visa</a:t>
            </a:r>
            <a:r>
              <a:rPr lang="de-DE" sz="8800" dirty="0">
                <a:cs typeface="Arial" pitchFamily="34" charset="0"/>
              </a:rPr>
              <a:t> </a:t>
            </a:r>
            <a:r>
              <a:rPr lang="de-DE" sz="8800" dirty="0" err="1">
                <a:cs typeface="Arial" pitchFamily="34" charset="0"/>
              </a:rPr>
              <a:t>is</a:t>
            </a:r>
            <a:r>
              <a:rPr lang="de-DE" sz="8800" dirty="0">
                <a:cs typeface="Arial" pitchFamily="34" charset="0"/>
              </a:rPr>
              <a:t> </a:t>
            </a:r>
            <a:r>
              <a:rPr lang="de-DE" sz="8800" dirty="0" err="1">
                <a:cs typeface="Arial" pitchFamily="34" charset="0"/>
              </a:rPr>
              <a:t>issued</a:t>
            </a:r>
            <a:r>
              <a:rPr lang="de-DE" sz="8800" dirty="0">
                <a:cs typeface="Arial" pitchFamily="34" charset="0"/>
              </a:rPr>
              <a:t> upon </a:t>
            </a:r>
            <a:r>
              <a:rPr lang="de-DE" sz="8800" dirty="0" err="1">
                <a:cs typeface="Arial" pitchFamily="34" charset="0"/>
              </a:rPr>
              <a:t>proof</a:t>
            </a:r>
            <a:r>
              <a:rPr lang="de-DE" sz="8800" dirty="0">
                <a:cs typeface="Arial" pitchFamily="34" charset="0"/>
              </a:rPr>
              <a:t> </a:t>
            </a:r>
            <a:r>
              <a:rPr lang="de-DE" sz="8800" dirty="0" err="1">
                <a:cs typeface="Arial" pitchFamily="34" charset="0"/>
              </a:rPr>
              <a:t>of</a:t>
            </a:r>
            <a:r>
              <a:rPr lang="de-DE" sz="8800" dirty="0">
                <a:cs typeface="Arial" pitchFamily="34" charset="0"/>
              </a:rPr>
              <a:t> </a:t>
            </a:r>
            <a:r>
              <a:rPr lang="de-DE" sz="8800" dirty="0" err="1">
                <a:cs typeface="Arial" pitchFamily="34" charset="0"/>
              </a:rPr>
              <a:t>financial</a:t>
            </a:r>
            <a:r>
              <a:rPr lang="de-DE" sz="8800" dirty="0">
                <a:cs typeface="Arial" pitchFamily="34" charset="0"/>
              </a:rPr>
              <a:t> </a:t>
            </a:r>
            <a:r>
              <a:rPr lang="de-DE" sz="8800" dirty="0" err="1">
                <a:cs typeface="Arial" pitchFamily="34" charset="0"/>
              </a:rPr>
              <a:t>means</a:t>
            </a:r>
            <a:r>
              <a:rPr lang="de-DE" sz="8800" dirty="0">
                <a:cs typeface="Arial" pitchFamily="34" charset="0"/>
              </a:rPr>
              <a:t> (</a:t>
            </a:r>
            <a:r>
              <a:rPr lang="de-DE" sz="8800" dirty="0" err="1">
                <a:cs typeface="Arial" pitchFamily="34" charset="0"/>
              </a:rPr>
              <a:t>about</a:t>
            </a:r>
            <a:r>
              <a:rPr lang="de-DE" sz="8800" dirty="0">
                <a:cs typeface="Arial" pitchFamily="34" charset="0"/>
              </a:rPr>
              <a:t> 900 €/</a:t>
            </a:r>
            <a:r>
              <a:rPr lang="de-DE" sz="8800" dirty="0" err="1">
                <a:cs typeface="Arial" pitchFamily="34" charset="0"/>
              </a:rPr>
              <a:t>month</a:t>
            </a:r>
            <a:r>
              <a:rPr lang="de-DE" sz="8800" dirty="0">
                <a:cs typeface="Arial" pitchFamily="34" charset="0"/>
              </a:rPr>
              <a:t>)</a:t>
            </a:r>
          </a:p>
          <a:p>
            <a:pPr marL="0" indent="0">
              <a:buNone/>
            </a:pPr>
            <a:r>
              <a:rPr lang="de-DE" sz="8800" dirty="0">
                <a:cs typeface="Arial" pitchFamily="34" charset="0"/>
              </a:rPr>
              <a:t>                                                                                      </a:t>
            </a:r>
            <a:r>
              <a:rPr lang="de-DE" sz="3600" dirty="0">
                <a:cs typeface="Arial" pitchFamily="34" charset="0"/>
              </a:rPr>
              <a:t>  SOURCE:TH KÖLN; PRESENTATION OF ANSGAR NEUHOFER</a:t>
            </a:r>
          </a:p>
          <a:p>
            <a:pPr marL="0" indent="0">
              <a:buNone/>
            </a:pPr>
            <a:endParaRPr lang="de-DE" dirty="0"/>
          </a:p>
        </p:txBody>
      </p:sp>
    </p:spTree>
    <p:extLst>
      <p:ext uri="{BB962C8B-B14F-4D97-AF65-F5344CB8AC3E}">
        <p14:creationId xmlns:p14="http://schemas.microsoft.com/office/powerpoint/2010/main" val="310703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6F689-7C6C-4949-80F8-4E77794BC0C5}"/>
              </a:ext>
            </a:extLst>
          </p:cNvPr>
          <p:cNvSpPr>
            <a:spLocks noGrp="1"/>
          </p:cNvSpPr>
          <p:nvPr>
            <p:ph type="title"/>
          </p:nvPr>
        </p:nvSpPr>
        <p:spPr/>
        <p:txBody>
          <a:bodyPr/>
          <a:lstStyle/>
          <a:p>
            <a:r>
              <a:rPr lang="de-DE" dirty="0"/>
              <a:t>MEET ALL REQUIREMENTS</a:t>
            </a:r>
          </a:p>
        </p:txBody>
      </p:sp>
      <p:sp>
        <p:nvSpPr>
          <p:cNvPr id="3" name="Inhaltsplatzhalter 2">
            <a:extLst>
              <a:ext uri="{FF2B5EF4-FFF2-40B4-BE49-F238E27FC236}">
                <a16:creationId xmlns:a16="http://schemas.microsoft.com/office/drawing/2014/main" id="{D351F362-2333-4925-8518-F27D9ADC84B4}"/>
              </a:ext>
            </a:extLst>
          </p:cNvPr>
          <p:cNvSpPr>
            <a:spLocks noGrp="1"/>
          </p:cNvSpPr>
          <p:nvPr>
            <p:ph idx="1"/>
          </p:nvPr>
        </p:nvSpPr>
        <p:spPr>
          <a:xfrm>
            <a:off x="7099301" y="2084832"/>
            <a:ext cx="4800600" cy="4023360"/>
          </a:xfrm>
        </p:spPr>
        <p:txBody>
          <a:bodyPr/>
          <a:lstStyle/>
          <a:p>
            <a:r>
              <a:rPr lang="de-DE" dirty="0"/>
              <a:t>IS YOUR </a:t>
            </a:r>
            <a:r>
              <a:rPr lang="en-US" dirty="0"/>
              <a:t>GRADUATION</a:t>
            </a:r>
            <a:r>
              <a:rPr lang="de-DE" dirty="0"/>
              <a:t> SUFFICIENT?</a:t>
            </a:r>
          </a:p>
          <a:p>
            <a:r>
              <a:rPr lang="de-DE" dirty="0"/>
              <a:t>THERE IS A DIFFERNECE BETWEEN THE GRADUATION ONE NEED FOR THE UNIVERSITY AND ONE NEED FOR THE UNIVERSITY OF APPLIED SCIENCE. FOR THE UNIVERSITY ONE NEED THE A-LEVELS, FOR THE REST THE LOWER GRADUATION.</a:t>
            </a:r>
          </a:p>
        </p:txBody>
      </p:sp>
      <p:pic>
        <p:nvPicPr>
          <p:cNvPr id="2050" name="Picture 2" descr="Pupils can 'feel satisfied' their exam results are fair – Ofqual chief |  Evening Standard">
            <a:extLst>
              <a:ext uri="{FF2B5EF4-FFF2-40B4-BE49-F238E27FC236}">
                <a16:creationId xmlns:a16="http://schemas.microsoft.com/office/drawing/2014/main" id="{823DF9E6-CE79-44FD-8137-B917DEAD9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05" y="2084832"/>
            <a:ext cx="5155295" cy="354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99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FC856E-CAE9-4295-81B6-C1A50C9D382B}"/>
              </a:ext>
            </a:extLst>
          </p:cNvPr>
          <p:cNvSpPr>
            <a:spLocks noGrp="1"/>
          </p:cNvSpPr>
          <p:nvPr>
            <p:ph type="title"/>
          </p:nvPr>
        </p:nvSpPr>
        <p:spPr/>
        <p:txBody>
          <a:bodyPr/>
          <a:lstStyle/>
          <a:p>
            <a:r>
              <a:rPr lang="de-DE" dirty="0"/>
              <a:t>LEARN GERMAN</a:t>
            </a:r>
          </a:p>
        </p:txBody>
      </p:sp>
      <p:sp>
        <p:nvSpPr>
          <p:cNvPr id="3" name="Inhaltsplatzhalter 2">
            <a:extLst>
              <a:ext uri="{FF2B5EF4-FFF2-40B4-BE49-F238E27FC236}">
                <a16:creationId xmlns:a16="http://schemas.microsoft.com/office/drawing/2014/main" id="{606E257E-AFE3-46C9-BA53-C81962F5E83E}"/>
              </a:ext>
            </a:extLst>
          </p:cNvPr>
          <p:cNvSpPr>
            <a:spLocks noGrp="1"/>
          </p:cNvSpPr>
          <p:nvPr>
            <p:ph idx="1"/>
          </p:nvPr>
        </p:nvSpPr>
        <p:spPr>
          <a:xfrm>
            <a:off x="274829" y="2249424"/>
            <a:ext cx="4767072" cy="4023360"/>
          </a:xfrm>
        </p:spPr>
        <p:txBody>
          <a:bodyPr/>
          <a:lstStyle/>
          <a:p>
            <a:r>
              <a:rPr lang="de-DE" dirty="0"/>
              <a:t>IT IS VERY IMPORTANT TO LEARN THE GERMAN LANGUAGE TO STUDY IN GERMANY. ONE HAS TO PASS THE DSH C1 TEST TO STUDY IN GERMAN. FOR THIS ONE HAS TO SPEAK GERMAN FLUENTLY. </a:t>
            </a:r>
          </a:p>
          <a:p>
            <a:r>
              <a:rPr lang="de-DE" dirty="0"/>
              <a:t>DEGREE PROGRAMS WHICH ARE IN ENGLISH DOESN‘T NEED THIS TEST.</a:t>
            </a:r>
          </a:p>
          <a:p>
            <a:r>
              <a:rPr lang="de-DE" dirty="0"/>
              <a:t>BUT IT‘S ALWAYS IMPORTANT TO LEARN GERMAN IF ONE LIVES IN GERMANY.</a:t>
            </a:r>
          </a:p>
        </p:txBody>
      </p:sp>
      <p:pic>
        <p:nvPicPr>
          <p:cNvPr id="4" name="Grafik 3">
            <a:extLst>
              <a:ext uri="{FF2B5EF4-FFF2-40B4-BE49-F238E27FC236}">
                <a16:creationId xmlns:a16="http://schemas.microsoft.com/office/drawing/2014/main" id="{8DC781BD-8278-4225-863D-C4C5413C6472}"/>
              </a:ext>
            </a:extLst>
          </p:cNvPr>
          <p:cNvPicPr>
            <a:picLocks noChangeAspect="1"/>
          </p:cNvPicPr>
          <p:nvPr/>
        </p:nvPicPr>
        <p:blipFill>
          <a:blip r:embed="rId2"/>
          <a:stretch>
            <a:fillRect/>
          </a:stretch>
        </p:blipFill>
        <p:spPr>
          <a:xfrm>
            <a:off x="6577771" y="2549698"/>
            <a:ext cx="4166429" cy="2772569"/>
          </a:xfrm>
          <a:prstGeom prst="rect">
            <a:avLst/>
          </a:prstGeom>
        </p:spPr>
      </p:pic>
    </p:spTree>
    <p:extLst>
      <p:ext uri="{BB962C8B-B14F-4D97-AF65-F5344CB8AC3E}">
        <p14:creationId xmlns:p14="http://schemas.microsoft.com/office/powerpoint/2010/main" val="284798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E0214-393E-44D2-8312-39F87AD2FAC0}"/>
              </a:ext>
            </a:extLst>
          </p:cNvPr>
          <p:cNvSpPr>
            <a:spLocks noGrp="1"/>
          </p:cNvSpPr>
          <p:nvPr>
            <p:ph type="title"/>
          </p:nvPr>
        </p:nvSpPr>
        <p:spPr>
          <a:xfrm>
            <a:off x="1024128" y="585216"/>
            <a:ext cx="9720072" cy="1499616"/>
          </a:xfrm>
        </p:spPr>
        <p:txBody>
          <a:bodyPr/>
          <a:lstStyle/>
          <a:p>
            <a:r>
              <a:rPr lang="de-DE" dirty="0"/>
              <a:t>FINANCIAL RESOURCES</a:t>
            </a:r>
          </a:p>
        </p:txBody>
      </p:sp>
      <p:sp>
        <p:nvSpPr>
          <p:cNvPr id="3" name="Inhaltsplatzhalter 2">
            <a:extLst>
              <a:ext uri="{FF2B5EF4-FFF2-40B4-BE49-F238E27FC236}">
                <a16:creationId xmlns:a16="http://schemas.microsoft.com/office/drawing/2014/main" id="{9D0BFE0F-346D-49A3-9D51-52C94D025017}"/>
              </a:ext>
            </a:extLst>
          </p:cNvPr>
          <p:cNvSpPr>
            <a:spLocks noGrp="1"/>
          </p:cNvSpPr>
          <p:nvPr>
            <p:ph idx="1"/>
          </p:nvPr>
        </p:nvSpPr>
        <p:spPr>
          <a:xfrm>
            <a:off x="681228" y="2160016"/>
            <a:ext cx="5224273" cy="3986784"/>
          </a:xfrm>
        </p:spPr>
        <p:txBody>
          <a:bodyPr>
            <a:normAutofit fontScale="92500"/>
          </a:bodyPr>
          <a:lstStyle/>
          <a:p>
            <a:r>
              <a:rPr lang="de-DE" dirty="0"/>
              <a:t>AT STATE UNIVERSITYS ABOUT 250€-300€ STUDY FEES PER SEMSTER. (INCLUDES STUDY FEES AND A PUBLIC TRANSPORTATION TICKET FOR THE WHOLE STATE)</a:t>
            </a:r>
          </a:p>
          <a:p>
            <a:r>
              <a:rPr lang="de-DE" dirty="0"/>
              <a:t>ONE NEEDS A FLAT ETC.</a:t>
            </a:r>
          </a:p>
          <a:p>
            <a:r>
              <a:rPr lang="de-DE" dirty="0"/>
              <a:t>IN BIG CITIES ABOUT 500€-700€ PER MONTHS. IN SMALLER CITIES ABOUT 20% LESS.</a:t>
            </a:r>
          </a:p>
          <a:p>
            <a:r>
              <a:rPr lang="de-DE" dirty="0"/>
              <a:t>MONEY FOR FOOD ETC.</a:t>
            </a:r>
          </a:p>
          <a:p>
            <a:r>
              <a:rPr lang="de-DE" dirty="0"/>
              <a:t>ABOUT 150€-200€ PER MONTH. DEPENDS ON ONES STANDARDS.</a:t>
            </a:r>
          </a:p>
        </p:txBody>
      </p:sp>
      <p:pic>
        <p:nvPicPr>
          <p:cNvPr id="5" name="Grafik 4">
            <a:extLst>
              <a:ext uri="{FF2B5EF4-FFF2-40B4-BE49-F238E27FC236}">
                <a16:creationId xmlns:a16="http://schemas.microsoft.com/office/drawing/2014/main" id="{C274104C-2679-4E27-A602-153DEB5C960C}"/>
              </a:ext>
            </a:extLst>
          </p:cNvPr>
          <p:cNvPicPr>
            <a:picLocks noChangeAspect="1"/>
          </p:cNvPicPr>
          <p:nvPr/>
        </p:nvPicPr>
        <p:blipFill>
          <a:blip r:embed="rId2"/>
          <a:stretch>
            <a:fillRect/>
          </a:stretch>
        </p:blipFill>
        <p:spPr>
          <a:xfrm>
            <a:off x="7739062" y="2084832"/>
            <a:ext cx="2230438" cy="3351751"/>
          </a:xfrm>
          <a:prstGeom prst="rect">
            <a:avLst/>
          </a:prstGeom>
        </p:spPr>
      </p:pic>
    </p:spTree>
    <p:extLst>
      <p:ext uri="{BB962C8B-B14F-4D97-AF65-F5344CB8AC3E}">
        <p14:creationId xmlns:p14="http://schemas.microsoft.com/office/powerpoint/2010/main" val="18572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61D51-64E2-4E28-B7E7-F39F3857AA6B}"/>
              </a:ext>
            </a:extLst>
          </p:cNvPr>
          <p:cNvSpPr>
            <a:spLocks noGrp="1"/>
          </p:cNvSpPr>
          <p:nvPr>
            <p:ph type="title"/>
          </p:nvPr>
        </p:nvSpPr>
        <p:spPr/>
        <p:txBody>
          <a:bodyPr>
            <a:normAutofit fontScale="90000"/>
          </a:bodyPr>
          <a:lstStyle/>
          <a:p>
            <a:br>
              <a:rPr lang="en-US" dirty="0"/>
            </a:br>
            <a:r>
              <a:rPr lang="en-US" dirty="0"/>
              <a:t>Find Financial Resources</a:t>
            </a:r>
            <a:br>
              <a:rPr lang="en-US" dirty="0"/>
            </a:br>
            <a:endParaRPr lang="de-DE" dirty="0"/>
          </a:p>
        </p:txBody>
      </p:sp>
      <p:sp>
        <p:nvSpPr>
          <p:cNvPr id="3" name="Inhaltsplatzhalter 2">
            <a:extLst>
              <a:ext uri="{FF2B5EF4-FFF2-40B4-BE49-F238E27FC236}">
                <a16:creationId xmlns:a16="http://schemas.microsoft.com/office/drawing/2014/main" id="{CE8974BB-73C6-4471-9E65-682899BBEE8D}"/>
              </a:ext>
            </a:extLst>
          </p:cNvPr>
          <p:cNvSpPr>
            <a:spLocks noGrp="1"/>
          </p:cNvSpPr>
          <p:nvPr>
            <p:ph idx="1"/>
          </p:nvPr>
        </p:nvSpPr>
        <p:spPr>
          <a:xfrm>
            <a:off x="6096001" y="2286000"/>
            <a:ext cx="4648200" cy="4023360"/>
          </a:xfrm>
        </p:spPr>
        <p:txBody>
          <a:bodyPr/>
          <a:lstStyle/>
          <a:p>
            <a:r>
              <a:rPr lang="de-DE" dirty="0"/>
              <a:t>A GOOD THING IS TO DO A JOB. THERE ARE A FEW POSSIBILITIES THAT ARE INTERESTING FOR STUDENTS. FOR EXAMPLE A 450€ JOB OR A SCHOLARSHIP. BY THAT ONE DOESN‘T HAS TO PAY TAXES.</a:t>
            </a:r>
          </a:p>
          <a:p>
            <a:endParaRPr lang="de-DE" dirty="0"/>
          </a:p>
        </p:txBody>
      </p:sp>
      <p:pic>
        <p:nvPicPr>
          <p:cNvPr id="4" name="Grafik 3">
            <a:extLst>
              <a:ext uri="{FF2B5EF4-FFF2-40B4-BE49-F238E27FC236}">
                <a16:creationId xmlns:a16="http://schemas.microsoft.com/office/drawing/2014/main" id="{6DB367AE-3B5D-48ED-A25F-40A0CC7C2FB9}"/>
              </a:ext>
            </a:extLst>
          </p:cNvPr>
          <p:cNvPicPr>
            <a:picLocks noChangeAspect="1"/>
          </p:cNvPicPr>
          <p:nvPr/>
        </p:nvPicPr>
        <p:blipFill>
          <a:blip r:embed="rId2"/>
          <a:stretch>
            <a:fillRect/>
          </a:stretch>
        </p:blipFill>
        <p:spPr>
          <a:xfrm>
            <a:off x="1121664" y="2286000"/>
            <a:ext cx="4762500" cy="3571875"/>
          </a:xfrm>
          <a:prstGeom prst="rect">
            <a:avLst/>
          </a:prstGeom>
        </p:spPr>
      </p:pic>
    </p:spTree>
    <p:extLst>
      <p:ext uri="{BB962C8B-B14F-4D97-AF65-F5344CB8AC3E}">
        <p14:creationId xmlns:p14="http://schemas.microsoft.com/office/powerpoint/2010/main" val="3750253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1BB3C-8D14-44BD-B9E3-5B8373B6987C}"/>
              </a:ext>
            </a:extLst>
          </p:cNvPr>
          <p:cNvSpPr>
            <a:spLocks noGrp="1"/>
          </p:cNvSpPr>
          <p:nvPr>
            <p:ph type="title"/>
          </p:nvPr>
        </p:nvSpPr>
        <p:spPr/>
        <p:txBody>
          <a:bodyPr/>
          <a:lstStyle/>
          <a:p>
            <a:r>
              <a:rPr lang="de-DE" dirty="0"/>
              <a:t>ENROLL AT UNIVERSITY</a:t>
            </a:r>
          </a:p>
        </p:txBody>
      </p:sp>
      <p:sp>
        <p:nvSpPr>
          <p:cNvPr id="3" name="Inhaltsplatzhalter 2">
            <a:extLst>
              <a:ext uri="{FF2B5EF4-FFF2-40B4-BE49-F238E27FC236}">
                <a16:creationId xmlns:a16="http://schemas.microsoft.com/office/drawing/2014/main" id="{615130EF-C9D9-4513-A96B-34103AE77F7E}"/>
              </a:ext>
            </a:extLst>
          </p:cNvPr>
          <p:cNvSpPr>
            <a:spLocks noGrp="1"/>
          </p:cNvSpPr>
          <p:nvPr>
            <p:ph idx="1"/>
          </p:nvPr>
        </p:nvSpPr>
        <p:spPr/>
        <p:txBody>
          <a:bodyPr/>
          <a:lstStyle/>
          <a:p>
            <a:pPr marL="457200" indent="-457200">
              <a:buFont typeface="+mj-lt"/>
              <a:buAutoNum type="arabicPeriod"/>
            </a:pPr>
            <a:r>
              <a:rPr lang="en-US" dirty="0"/>
              <a:t>Your valid passport</a:t>
            </a:r>
          </a:p>
          <a:p>
            <a:pPr marL="457200" indent="-457200">
              <a:buFont typeface="+mj-lt"/>
              <a:buAutoNum type="arabicPeriod"/>
            </a:pPr>
            <a:r>
              <a:rPr lang="en-US" dirty="0"/>
              <a:t>A passport photo</a:t>
            </a:r>
          </a:p>
          <a:p>
            <a:pPr marL="457200" indent="-457200">
              <a:buFont typeface="+mj-lt"/>
              <a:buAutoNum type="arabicPeriod"/>
            </a:pPr>
            <a:r>
              <a:rPr lang="en-US" dirty="0"/>
              <a:t>Your Visa or Residence Permit</a:t>
            </a:r>
          </a:p>
          <a:p>
            <a:pPr marL="457200" indent="-457200">
              <a:buFont typeface="+mj-lt"/>
              <a:buAutoNum type="arabicPeriod"/>
            </a:pPr>
            <a:r>
              <a:rPr lang="en-US" dirty="0"/>
              <a:t>Completed and signed Application Form</a:t>
            </a:r>
          </a:p>
          <a:p>
            <a:pPr marL="457200" indent="-457200">
              <a:buFont typeface="+mj-lt"/>
              <a:buAutoNum type="arabicPeriod"/>
            </a:pPr>
            <a:r>
              <a:rPr lang="en-US" dirty="0"/>
              <a:t>Degree qualifications (original documents or certified copies)</a:t>
            </a:r>
          </a:p>
          <a:p>
            <a:pPr marL="457200" indent="-457200">
              <a:buFont typeface="+mj-lt"/>
              <a:buAutoNum type="arabicPeriod"/>
            </a:pPr>
            <a:r>
              <a:rPr lang="en-US" dirty="0"/>
              <a:t>The Letter of Admission</a:t>
            </a:r>
          </a:p>
          <a:p>
            <a:pPr marL="457200" indent="-457200">
              <a:buFont typeface="+mj-lt"/>
              <a:buAutoNum type="arabicPeriod"/>
            </a:pPr>
            <a:r>
              <a:rPr lang="en-US" dirty="0"/>
              <a:t>Proof of health insurance in Germany</a:t>
            </a:r>
          </a:p>
          <a:p>
            <a:pPr marL="457200" indent="-457200">
              <a:buFont typeface="+mj-lt"/>
              <a:buAutoNum type="arabicPeriod"/>
            </a:pPr>
            <a:r>
              <a:rPr lang="en-US" dirty="0"/>
              <a:t>The payment fee receipt</a:t>
            </a:r>
          </a:p>
          <a:p>
            <a:endParaRPr lang="de-DE" dirty="0"/>
          </a:p>
        </p:txBody>
      </p:sp>
    </p:spTree>
    <p:extLst>
      <p:ext uri="{BB962C8B-B14F-4D97-AF65-F5344CB8AC3E}">
        <p14:creationId xmlns:p14="http://schemas.microsoft.com/office/powerpoint/2010/main" val="39649967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0</TotalTime>
  <Words>461</Words>
  <Application>Microsoft Office PowerPoint</Application>
  <PresentationFormat>Breitbild</PresentationFormat>
  <Paragraphs>47</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Tw Cen MT</vt:lpstr>
      <vt:lpstr>Tw Cen MT Condensed</vt:lpstr>
      <vt:lpstr>Wingdings 3</vt:lpstr>
      <vt:lpstr>Integral</vt:lpstr>
      <vt:lpstr>How to study in Germany?</vt:lpstr>
      <vt:lpstr>CONTENT</vt:lpstr>
      <vt:lpstr>How to find a degree program? </vt:lpstr>
      <vt:lpstr>Meet All REquirements</vt:lpstr>
      <vt:lpstr>MEET ALL REQUIREMENTS</vt:lpstr>
      <vt:lpstr>LEARN GERMAN</vt:lpstr>
      <vt:lpstr>FINANCIAL RESOURCES</vt:lpstr>
      <vt:lpstr> Find Financial Resources </vt:lpstr>
      <vt:lpstr>ENROLL AT UNIVERSITY</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study in Germany?</dc:title>
  <dc:creator>Fuchs, Leon</dc:creator>
  <cp:lastModifiedBy>Fuchs, Leon</cp:lastModifiedBy>
  <cp:revision>14</cp:revision>
  <dcterms:created xsi:type="dcterms:W3CDTF">2022-10-28T08:31:53Z</dcterms:created>
  <dcterms:modified xsi:type="dcterms:W3CDTF">2022-10-28T09:50:26Z</dcterms:modified>
</cp:coreProperties>
</file>