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59" r:id="rId5"/>
    <p:sldId id="264" r:id="rId6"/>
    <p:sldId id="265" r:id="rId7"/>
    <p:sldId id="262" r:id="rId8"/>
    <p:sldId id="266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15877-6AFF-428D-B3E9-E0A654ABA056}" v="576" dt="2020-11-05T10:59:15.062"/>
    <p1510:client id="{7DEE2BBB-1496-4DE6-92AE-B42C8D27047C}" v="1167" dt="2020-11-05T09:56:58.5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05.11.2020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16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05.11.2020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20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05.11.2020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9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05.11.2020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20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05.11.2020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58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05.11.2020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90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05.11.2020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08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05.11.2020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20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05.11.2020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692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05.11.2020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88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05.11.2020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88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B3054-B75A-4BD7-8B3E-8DC0F614FAF3}" type="datetimeFigureOut">
              <a:rPr lang="de-DE" smtClean="0"/>
              <a:t>05.11.2020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7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amf.de/DE/Startseite/startseite_node.html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mietrecht.org/mietvertrag/wohnung-mieten-als-auslaender/" TargetMode="External"/><Relationship Id="rId12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auswaertiges-amt.de/de/service/fragenkatalog-node/02a-blue-card-eu/606572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www.nrwinvest.com/de/standort-nrw/so-geht-business-in-nrw/einreise/aufenthaltstitel-zur-ausuebung-einer-erwerbstaetigkeit/" TargetMode="External"/><Relationship Id="rId10" Type="http://schemas.openxmlformats.org/officeDocument/2006/relationships/hyperlink" Target="https://www.arbeitsagentur.de/privatpersonen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ec.europa.eu/eures/public/de/homepag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rafik 4" descr="Ein Bild, das draußen, Wasser, Brücke, Fluss enthält.&#10;&#10;Beschreibung automatisch generiert.">
            <a:extLst>
              <a:ext uri="{FF2B5EF4-FFF2-40B4-BE49-F238E27FC236}">
                <a16:creationId xmlns:a16="http://schemas.microsoft.com/office/drawing/2014/main" id="{1F11D0B5-F812-4981-AEF1-598E214B0A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94" r="19885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91E70CE0-4FDF-49B9-8ACD-4A49123B76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08" r="23458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20CB7A-A7D1-46B9-A2E7-B73FFCFE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kern="1200" dirty="0">
                <a:latin typeface="Century"/>
              </a:rPr>
              <a:t>What do you need to </a:t>
            </a:r>
            <a:r>
              <a:rPr lang="en-US" sz="2800" b="1" kern="1200">
                <a:latin typeface="Century"/>
              </a:rPr>
              <a:t>start a job in </a:t>
            </a:r>
            <a:r>
              <a:rPr lang="en-US" sz="2800" b="1">
                <a:latin typeface="Century"/>
              </a:rPr>
              <a:t>Germany</a:t>
            </a:r>
            <a:r>
              <a:rPr lang="en-US" sz="2800" b="1" kern="1200" dirty="0">
                <a:latin typeface="Century"/>
              </a:rPr>
              <a:t>?</a:t>
            </a:r>
          </a:p>
        </p:txBody>
      </p:sp>
      <p:pic>
        <p:nvPicPr>
          <p:cNvPr id="3" name="Grafik 5">
            <a:extLst>
              <a:ext uri="{FF2B5EF4-FFF2-40B4-BE49-F238E27FC236}">
                <a16:creationId xmlns:a16="http://schemas.microsoft.com/office/drawing/2014/main" id="{1946D19B-6699-4EC7-84BC-AD17FB8C1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6720" y="4038019"/>
            <a:ext cx="929269" cy="1318865"/>
          </a:xfrm>
          <a:prstGeom prst="rect">
            <a:avLst/>
          </a:prstGeom>
        </p:spPr>
      </p:pic>
      <p:pic>
        <p:nvPicPr>
          <p:cNvPr id="9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26399" y="434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4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Ein Bild, das Gebäude, draußen, Uhr, Personen enthält.&#10;&#10;Beschreibung automatisch generiert.">
            <a:extLst>
              <a:ext uri="{FF2B5EF4-FFF2-40B4-BE49-F238E27FC236}">
                <a16:creationId xmlns:a16="http://schemas.microsoft.com/office/drawing/2014/main" id="{0FCB2875-4106-4AC0-A2BA-C488098E18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39" r="1415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A50F1C-850E-4E1B-BD40-B1F5C5C3C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11408"/>
            <a:ext cx="9265771" cy="697177"/>
          </a:xfrm>
        </p:spPr>
        <p:txBody>
          <a:bodyPr>
            <a:normAutofit/>
          </a:bodyPr>
          <a:lstStyle/>
          <a:p>
            <a:r>
              <a:rPr lang="de-DE" sz="3600" b="1">
                <a:latin typeface="Century"/>
                <a:cs typeface="Calibri Light"/>
              </a:rPr>
              <a:t>summary</a:t>
            </a:r>
            <a:endParaRPr lang="de-DE" sz="3600" b="1">
              <a:latin typeface="Century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4F0B2A-E4C6-44DD-8A91-A23D31B4B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921969"/>
            <a:ext cx="9565028" cy="128641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spcBef>
                <a:spcPct val="0"/>
              </a:spcBef>
            </a:pPr>
            <a:r>
              <a:rPr lang="de-DE" sz="1800" i="1" err="1">
                <a:latin typeface="Century"/>
              </a:rPr>
              <a:t>What</a:t>
            </a:r>
            <a:r>
              <a:rPr lang="de-DE" sz="1800" i="1" dirty="0">
                <a:latin typeface="Century"/>
              </a:rPr>
              <a:t> </a:t>
            </a:r>
            <a:r>
              <a:rPr lang="de-DE" sz="1800" i="1" err="1">
                <a:latin typeface="Century"/>
              </a:rPr>
              <a:t>documents</a:t>
            </a:r>
            <a:r>
              <a:rPr lang="de-DE" sz="1800" i="1" dirty="0">
                <a:latin typeface="Century"/>
              </a:rPr>
              <a:t> do </a:t>
            </a:r>
            <a:r>
              <a:rPr lang="de-DE" sz="1800" i="1" err="1">
                <a:latin typeface="Century"/>
              </a:rPr>
              <a:t>you</a:t>
            </a:r>
            <a:r>
              <a:rPr lang="de-DE" sz="1800" i="1" dirty="0">
                <a:latin typeface="Century"/>
              </a:rPr>
              <a:t> </a:t>
            </a:r>
            <a:r>
              <a:rPr lang="de-DE" sz="1800" i="1" err="1">
                <a:latin typeface="Century"/>
              </a:rPr>
              <a:t>need</a:t>
            </a:r>
            <a:r>
              <a:rPr lang="de-DE" sz="1800" i="1" dirty="0">
                <a:latin typeface="Century"/>
              </a:rPr>
              <a:t> </a:t>
            </a:r>
            <a:r>
              <a:rPr lang="de-DE" sz="1800" i="1" err="1">
                <a:latin typeface="Century"/>
              </a:rPr>
              <a:t>to</a:t>
            </a:r>
            <a:r>
              <a:rPr lang="de-DE" sz="1800" i="1" dirty="0">
                <a:latin typeface="Century"/>
              </a:rPr>
              <a:t> </a:t>
            </a:r>
            <a:r>
              <a:rPr lang="de-DE" sz="1800" i="1" err="1">
                <a:latin typeface="Century"/>
              </a:rPr>
              <a:t>start</a:t>
            </a:r>
            <a:r>
              <a:rPr lang="de-DE" sz="1800" i="1" dirty="0">
                <a:latin typeface="Century"/>
              </a:rPr>
              <a:t> a </a:t>
            </a:r>
            <a:r>
              <a:rPr lang="de-DE" sz="1800" i="1" err="1">
                <a:latin typeface="Century"/>
              </a:rPr>
              <a:t>job</a:t>
            </a:r>
            <a:r>
              <a:rPr lang="de-DE" sz="1800" i="1">
                <a:latin typeface="Century"/>
              </a:rPr>
              <a:t> in Germany?</a:t>
            </a:r>
            <a:endParaRPr lang="de-DE" sz="1800" i="1">
              <a:latin typeface="Century"/>
              <a:ea typeface="+mn-lt"/>
              <a:cs typeface="+mn-lt"/>
            </a:endParaRPr>
          </a:p>
          <a:p>
            <a:r>
              <a:rPr lang="de-DE" sz="1800" i="1" dirty="0" err="1">
                <a:latin typeface="Century"/>
                <a:cs typeface="Calibri"/>
              </a:rPr>
              <a:t>How</a:t>
            </a:r>
            <a:r>
              <a:rPr lang="de-DE" sz="1800" i="1" dirty="0">
                <a:latin typeface="Century"/>
                <a:cs typeface="Calibri"/>
              </a:rPr>
              <a:t> will </a:t>
            </a:r>
            <a:r>
              <a:rPr lang="de-DE" sz="1800" i="1" dirty="0" err="1">
                <a:latin typeface="Century"/>
                <a:cs typeface="Calibri"/>
              </a:rPr>
              <a:t>you</a:t>
            </a:r>
            <a:r>
              <a:rPr lang="de-DE" sz="1800" i="1" dirty="0">
                <a:latin typeface="Century"/>
                <a:cs typeface="Calibri"/>
              </a:rPr>
              <a:t> find </a:t>
            </a:r>
            <a:r>
              <a:rPr lang="de-DE" sz="1800" i="1" dirty="0" err="1">
                <a:latin typeface="Century"/>
                <a:cs typeface="Calibri"/>
              </a:rPr>
              <a:t>accommodation</a:t>
            </a:r>
            <a:r>
              <a:rPr lang="de-DE" sz="1800" i="1" dirty="0">
                <a:latin typeface="Century"/>
                <a:cs typeface="Calibri"/>
              </a:rPr>
              <a:t>?</a:t>
            </a:r>
          </a:p>
          <a:p>
            <a:r>
              <a:rPr lang="de-DE" sz="1800" i="1" dirty="0">
                <a:latin typeface="Century"/>
                <a:cs typeface="Calibri"/>
              </a:rPr>
              <a:t>Who </a:t>
            </a:r>
            <a:r>
              <a:rPr lang="de-DE" sz="1800" i="1" err="1">
                <a:latin typeface="Century"/>
                <a:cs typeface="Calibri"/>
              </a:rPr>
              <a:t>can</a:t>
            </a:r>
            <a:r>
              <a:rPr lang="de-DE" sz="1800" i="1" dirty="0">
                <a:latin typeface="Century"/>
                <a:cs typeface="Calibri"/>
              </a:rPr>
              <a:t> </a:t>
            </a:r>
            <a:r>
              <a:rPr lang="de-DE" sz="1800" i="1" err="1">
                <a:latin typeface="Century"/>
                <a:cs typeface="Calibri"/>
              </a:rPr>
              <a:t>you</a:t>
            </a:r>
            <a:r>
              <a:rPr lang="de-DE" sz="1800" i="1" dirty="0">
                <a:latin typeface="Century"/>
                <a:cs typeface="Calibri"/>
              </a:rPr>
              <a:t> </a:t>
            </a:r>
            <a:r>
              <a:rPr lang="de-DE" sz="1800" i="1" err="1">
                <a:latin typeface="Century"/>
                <a:cs typeface="Calibri"/>
              </a:rPr>
              <a:t>contact</a:t>
            </a:r>
            <a:r>
              <a:rPr lang="de-DE" sz="1800" i="1" dirty="0">
                <a:latin typeface="Century"/>
                <a:cs typeface="Calibri"/>
              </a:rPr>
              <a:t>? </a:t>
            </a:r>
          </a:p>
          <a:p>
            <a:r>
              <a:rPr lang="de-DE" sz="1800" i="1">
                <a:latin typeface="Century"/>
                <a:cs typeface="Calibri"/>
              </a:rPr>
              <a:t>Are </a:t>
            </a:r>
            <a:r>
              <a:rPr lang="de-DE" sz="1800" i="1" err="1">
                <a:latin typeface="Century"/>
                <a:cs typeface="Calibri"/>
              </a:rPr>
              <a:t>there</a:t>
            </a:r>
            <a:r>
              <a:rPr lang="de-DE" sz="1800" i="1" dirty="0">
                <a:latin typeface="Century"/>
                <a:cs typeface="Calibri"/>
              </a:rPr>
              <a:t> </a:t>
            </a:r>
            <a:r>
              <a:rPr lang="de-DE" sz="1800" i="1" err="1">
                <a:latin typeface="Century"/>
                <a:cs typeface="Calibri"/>
              </a:rPr>
              <a:t>useful</a:t>
            </a:r>
            <a:r>
              <a:rPr lang="de-DE" sz="1800" i="1" dirty="0">
                <a:latin typeface="Century"/>
                <a:cs typeface="Calibri"/>
              </a:rPr>
              <a:t> </a:t>
            </a:r>
            <a:r>
              <a:rPr lang="de-DE" sz="1800" i="1" err="1">
                <a:latin typeface="Century"/>
                <a:cs typeface="Calibri"/>
              </a:rPr>
              <a:t>addresses</a:t>
            </a:r>
            <a:r>
              <a:rPr lang="de-DE" sz="1800" i="1" dirty="0">
                <a:latin typeface="Century"/>
                <a:cs typeface="Calibri"/>
              </a:rPr>
              <a:t>?</a:t>
            </a:r>
            <a:endParaRPr lang="de-DE" dirty="0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D3455B48-1BCD-4732-AE36-8226D0800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" y="-2670"/>
            <a:ext cx="3365809" cy="962488"/>
          </a:xfrm>
          <a:prstGeom prst="rect">
            <a:avLst/>
          </a:prstGeom>
        </p:spPr>
      </p:pic>
      <p:pic>
        <p:nvPicPr>
          <p:cNvPr id="6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1347" y="1577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71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Ein Bild, das drinnen, Tisch, sitzend, Buch enthält.&#10;&#10;Beschreibung automatisch generiert.">
            <a:extLst>
              <a:ext uri="{FF2B5EF4-FFF2-40B4-BE49-F238E27FC236}">
                <a16:creationId xmlns:a16="http://schemas.microsoft.com/office/drawing/2014/main" id="{05983D07-9115-4F99-85A7-37A3581BA8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l="3487" r="12043"/>
          <a:stretch/>
        </p:blipFill>
        <p:spPr>
          <a:xfrm>
            <a:off x="-19" y="10"/>
            <a:ext cx="12192000" cy="68559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5E565A-4AE3-4398-9698-C2E2AF4F4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sz="2800" b="1" err="1">
                <a:latin typeface="Century"/>
              </a:rPr>
              <a:t>What</a:t>
            </a:r>
            <a:r>
              <a:rPr lang="de-DE" sz="2800" b="1" dirty="0">
                <a:latin typeface="Century"/>
              </a:rPr>
              <a:t> </a:t>
            </a:r>
            <a:r>
              <a:rPr lang="de-DE" sz="2800" b="1" err="1">
                <a:latin typeface="Century"/>
              </a:rPr>
              <a:t>documents</a:t>
            </a:r>
            <a:r>
              <a:rPr lang="de-DE" sz="2800" b="1" dirty="0">
                <a:latin typeface="Century"/>
              </a:rPr>
              <a:t> do </a:t>
            </a:r>
            <a:r>
              <a:rPr lang="de-DE" sz="2800" b="1" err="1">
                <a:latin typeface="Century"/>
              </a:rPr>
              <a:t>you</a:t>
            </a:r>
            <a:r>
              <a:rPr lang="de-DE" sz="2800" b="1" dirty="0">
                <a:latin typeface="Century"/>
              </a:rPr>
              <a:t> </a:t>
            </a:r>
            <a:r>
              <a:rPr lang="de-DE" sz="2800" b="1" err="1">
                <a:latin typeface="Century"/>
              </a:rPr>
              <a:t>need</a:t>
            </a:r>
            <a:r>
              <a:rPr lang="de-DE" sz="2800" b="1" dirty="0">
                <a:latin typeface="Century"/>
              </a:rPr>
              <a:t> </a:t>
            </a:r>
            <a:r>
              <a:rPr lang="de-DE" sz="2800" b="1" err="1">
                <a:latin typeface="Century"/>
              </a:rPr>
              <a:t>to</a:t>
            </a:r>
            <a:r>
              <a:rPr lang="de-DE" sz="2800" b="1" dirty="0">
                <a:latin typeface="Century"/>
              </a:rPr>
              <a:t> </a:t>
            </a:r>
            <a:r>
              <a:rPr lang="de-DE" sz="2800" b="1" err="1">
                <a:latin typeface="Century"/>
              </a:rPr>
              <a:t>start</a:t>
            </a:r>
            <a:r>
              <a:rPr lang="de-DE" sz="2800" b="1" dirty="0">
                <a:latin typeface="Century"/>
              </a:rPr>
              <a:t> a </a:t>
            </a:r>
            <a:r>
              <a:rPr lang="de-DE" sz="2800" b="1" err="1">
                <a:latin typeface="Century"/>
              </a:rPr>
              <a:t>job</a:t>
            </a:r>
            <a:r>
              <a:rPr lang="de-DE" sz="2800" b="1">
                <a:latin typeface="Century"/>
              </a:rPr>
              <a:t> in Germany</a:t>
            </a:r>
            <a:r>
              <a:rPr lang="de-DE" sz="2800" b="1" dirty="0">
                <a:latin typeface="Century"/>
              </a:rPr>
              <a:t>?</a:t>
            </a:r>
            <a:endParaRPr lang="de-DE" sz="2800" b="1" dirty="0">
              <a:latin typeface="Century"/>
              <a:cs typeface="Calibri Light" panose="020F030202020403020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AC2103-5AF4-4856-A5AF-60AEBEFEC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82180" cy="3655610"/>
          </a:xfrm>
        </p:spPr>
        <p:txBody>
          <a:bodyPr anchor="t">
            <a:normAutofit/>
          </a:bodyPr>
          <a:lstStyle/>
          <a:p>
            <a:r>
              <a:rPr lang="en-US" sz="1800" dirty="0">
                <a:latin typeface="Century"/>
                <a:cs typeface="Calibri"/>
              </a:rPr>
              <a:t>Documents about your identity (Passport)</a:t>
            </a:r>
            <a:endParaRPr lang="de-DE">
              <a:latin typeface="Century"/>
            </a:endParaRPr>
          </a:p>
          <a:p>
            <a:r>
              <a:rPr lang="en-US" sz="1800" dirty="0">
                <a:latin typeface="Century"/>
                <a:cs typeface="Calibri"/>
              </a:rPr>
              <a:t>Blue Card</a:t>
            </a:r>
          </a:p>
          <a:p>
            <a:pPr marL="0" indent="0">
              <a:buNone/>
            </a:pPr>
            <a:r>
              <a:rPr lang="en-US" sz="1800" dirty="0">
                <a:latin typeface="Century"/>
                <a:cs typeface="Calibri"/>
              </a:rPr>
              <a:t>- How to get a blue card?</a:t>
            </a:r>
          </a:p>
          <a:p>
            <a:pPr marL="0" indent="0">
              <a:buNone/>
            </a:pPr>
            <a:r>
              <a:rPr lang="en-US" sz="1800" dirty="0">
                <a:latin typeface="Century"/>
                <a:cs typeface="Calibri"/>
              </a:rPr>
              <a:t>Similar graduation to </a:t>
            </a:r>
            <a:r>
              <a:rPr lang="en-US" sz="1800" dirty="0" err="1">
                <a:latin typeface="Century"/>
                <a:cs typeface="Calibri"/>
              </a:rPr>
              <a:t>german</a:t>
            </a:r>
            <a:r>
              <a:rPr lang="en-US" sz="1800" dirty="0">
                <a:latin typeface="Century"/>
                <a:cs typeface="Calibri"/>
              </a:rPr>
              <a:t> school system</a:t>
            </a:r>
          </a:p>
          <a:p>
            <a:pPr marL="0" indent="0">
              <a:buNone/>
            </a:pPr>
            <a:r>
              <a:rPr lang="en-US" sz="1800" dirty="0">
                <a:latin typeface="Century"/>
                <a:cs typeface="Calibri"/>
              </a:rPr>
              <a:t>Proof for yearly salary about 52.000,00€</a:t>
            </a:r>
          </a:p>
          <a:p>
            <a:r>
              <a:rPr lang="en-US" sz="1800" dirty="0">
                <a:latin typeface="Century"/>
                <a:cs typeface="Calibri"/>
              </a:rPr>
              <a:t>Visa for work (season employees)</a:t>
            </a:r>
          </a:p>
          <a:p>
            <a:r>
              <a:rPr lang="en-US" sz="1800" dirty="0">
                <a:latin typeface="Century"/>
                <a:cs typeface="Calibri"/>
              </a:rPr>
              <a:t>Graduation</a:t>
            </a:r>
          </a:p>
          <a:p>
            <a:r>
              <a:rPr lang="en-US" sz="1800" dirty="0">
                <a:latin typeface="Century"/>
                <a:ea typeface="+mn-lt"/>
                <a:cs typeface="+mn-lt"/>
              </a:rPr>
              <a:t>Certificate of earlier employment</a:t>
            </a:r>
          </a:p>
          <a:p>
            <a:pPr marL="0" indent="0">
              <a:buNone/>
            </a:pPr>
            <a:endParaRPr lang="en-US" sz="1800" dirty="0">
              <a:cs typeface="Calibri"/>
            </a:endParaRPr>
          </a:p>
        </p:txBody>
      </p:sp>
      <p:sp>
        <p:nvSpPr>
          <p:cNvPr id="12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5" descr="Ein Bild, das Text enthält.&#10;&#10;Beschreibung automatisch generiert.">
            <a:extLst>
              <a:ext uri="{FF2B5EF4-FFF2-40B4-BE49-F238E27FC236}">
                <a16:creationId xmlns:a16="http://schemas.microsoft.com/office/drawing/2014/main" id="{DC653CBE-08E0-4964-B748-E49BCC3350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82" r="44485" b="-2"/>
          <a:stretch/>
        </p:blipFill>
        <p:spPr>
          <a:xfrm>
            <a:off x="6893344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pic>
        <p:nvPicPr>
          <p:cNvPr id="3" name="Grafik 5">
            <a:extLst>
              <a:ext uri="{FF2B5EF4-FFF2-40B4-BE49-F238E27FC236}">
                <a16:creationId xmlns:a16="http://schemas.microsoft.com/office/drawing/2014/main" id="{843E148E-468D-490C-8AE3-B6FBFD328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" y="-2670"/>
            <a:ext cx="3365809" cy="962488"/>
          </a:xfrm>
          <a:prstGeom prst="rect">
            <a:avLst/>
          </a:prstGeom>
        </p:spPr>
      </p:pic>
      <p:pic>
        <p:nvPicPr>
          <p:cNvPr id="10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89229" y="500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08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 descr="Ein Bild, das Tisch, Schere, sitzend, drinnen enthält.&#10;&#10;Beschreibung automatisch generiert.">
            <a:extLst>
              <a:ext uri="{FF2B5EF4-FFF2-40B4-BE49-F238E27FC236}">
                <a16:creationId xmlns:a16="http://schemas.microsoft.com/office/drawing/2014/main" id="{7C123C7A-67A4-4AED-9F63-81DC184D04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45" r="-2" b="1526"/>
          <a:stretch/>
        </p:blipFill>
        <p:spPr>
          <a:xfrm>
            <a:off x="6015107" y="-1"/>
            <a:ext cx="6176895" cy="2937954"/>
          </a:xfrm>
          <a:prstGeom prst="rect">
            <a:avLst/>
          </a:prstGeom>
        </p:spPr>
      </p:pic>
      <p:pic>
        <p:nvPicPr>
          <p:cNvPr id="4" name="Grafik 4" descr="Ein Bild, das Gebäude, Uhr, Schild enthält.&#10;&#10;Beschreibung automatisch generiert.">
            <a:extLst>
              <a:ext uri="{FF2B5EF4-FFF2-40B4-BE49-F238E27FC236}">
                <a16:creationId xmlns:a16="http://schemas.microsoft.com/office/drawing/2014/main" id="{9B328AF8-1D18-4090-A5EE-A80697EF75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62" b="2"/>
          <a:stretch/>
        </p:blipFill>
        <p:spPr>
          <a:xfrm>
            <a:off x="4203638" y="2937953"/>
            <a:ext cx="7988360" cy="3920047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BF4180-26AC-4763-B05B-8B36654C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de-DE" sz="4000" b="1" dirty="0" err="1">
                <a:latin typeface="Century"/>
              </a:rPr>
              <a:t>How</a:t>
            </a:r>
            <a:r>
              <a:rPr lang="de-DE" sz="4000" b="1" dirty="0">
                <a:latin typeface="Century"/>
              </a:rPr>
              <a:t> will </a:t>
            </a:r>
            <a:r>
              <a:rPr lang="de-DE" sz="4000" b="1" dirty="0" err="1">
                <a:latin typeface="Century"/>
              </a:rPr>
              <a:t>you</a:t>
            </a:r>
            <a:r>
              <a:rPr lang="de-DE" sz="4000" b="1" dirty="0">
                <a:latin typeface="Century"/>
              </a:rPr>
              <a:t> find </a:t>
            </a:r>
            <a:r>
              <a:rPr lang="de-DE" sz="4000" b="1" dirty="0" err="1">
                <a:latin typeface="Century"/>
              </a:rPr>
              <a:t>accommodation</a:t>
            </a:r>
            <a:r>
              <a:rPr lang="de-DE" sz="4000" b="1" dirty="0">
                <a:latin typeface="Century"/>
              </a:rPr>
              <a:t>?</a:t>
            </a:r>
            <a:endParaRPr lang="de-DE" sz="4000" b="1">
              <a:latin typeface="Century"/>
              <a:cs typeface="Calibri Light" panose="020F0302020204030204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022E92-CFD0-4469-9399-09160BAAC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z="1800" dirty="0">
                <a:latin typeface="Century"/>
                <a:cs typeface="Calibri"/>
              </a:rPr>
              <a:t>Search </a:t>
            </a:r>
            <a:r>
              <a:rPr lang="de-DE" sz="1800" dirty="0" err="1">
                <a:latin typeface="Century"/>
                <a:cs typeface="Calibri"/>
              </a:rPr>
              <a:t>for</a:t>
            </a:r>
            <a:r>
              <a:rPr lang="de-DE" sz="1800" dirty="0">
                <a:latin typeface="Century"/>
                <a:cs typeface="Calibri"/>
              </a:rPr>
              <a:t> </a:t>
            </a:r>
            <a:r>
              <a:rPr lang="de-DE" sz="1800" dirty="0" err="1">
                <a:latin typeface="Century"/>
                <a:cs typeface="Calibri"/>
              </a:rPr>
              <a:t>apartment</a:t>
            </a:r>
            <a:r>
              <a:rPr lang="de-DE" sz="1800" dirty="0">
                <a:latin typeface="Century"/>
                <a:cs typeface="Calibri"/>
              </a:rPr>
              <a:t> </a:t>
            </a:r>
            <a:r>
              <a:rPr lang="de-DE" sz="1800" dirty="0" err="1">
                <a:latin typeface="Century"/>
                <a:cs typeface="Calibri"/>
              </a:rPr>
              <a:t>advertisements</a:t>
            </a:r>
            <a:r>
              <a:rPr lang="de-DE" sz="1800" dirty="0">
                <a:latin typeface="Century"/>
                <a:cs typeface="Calibri"/>
              </a:rPr>
              <a:t> (Internet, </a:t>
            </a:r>
            <a:r>
              <a:rPr lang="de-DE" sz="1800" dirty="0" err="1">
                <a:latin typeface="Century"/>
                <a:cs typeface="Calibri"/>
              </a:rPr>
              <a:t>newspapers</a:t>
            </a:r>
            <a:r>
              <a:rPr lang="de-DE" sz="1800" dirty="0">
                <a:latin typeface="Century"/>
                <a:cs typeface="Calibri"/>
              </a:rPr>
              <a:t>..)</a:t>
            </a:r>
          </a:p>
          <a:p>
            <a:r>
              <a:rPr lang="de-DE" sz="1800" dirty="0">
                <a:latin typeface="Century"/>
                <a:cs typeface="Calibri"/>
              </a:rPr>
              <a:t>Contact </a:t>
            </a:r>
            <a:r>
              <a:rPr lang="en" sz="1800" dirty="0">
                <a:latin typeface="Century"/>
                <a:cs typeface="Calibri"/>
              </a:rPr>
              <a:t>real estate agent about current offers in the housing market</a:t>
            </a:r>
          </a:p>
          <a:p>
            <a:r>
              <a:rPr lang="en" sz="1800" dirty="0">
                <a:latin typeface="Century"/>
                <a:cs typeface="Calibri"/>
              </a:rPr>
              <a:t>Prepare important documents/show yourself from your best side</a:t>
            </a:r>
          </a:p>
          <a:p>
            <a:r>
              <a:rPr lang="en" sz="1800" dirty="0">
                <a:latin typeface="Century"/>
                <a:cs typeface="Calibri"/>
              </a:rPr>
              <a:t>If you don´t speak </a:t>
            </a:r>
            <a:r>
              <a:rPr lang="en" sz="1800" dirty="0" err="1">
                <a:latin typeface="Century"/>
                <a:cs typeface="Calibri"/>
              </a:rPr>
              <a:t>german</a:t>
            </a:r>
            <a:r>
              <a:rPr lang="en" sz="1800" dirty="0">
                <a:latin typeface="Century"/>
                <a:cs typeface="Calibri"/>
              </a:rPr>
              <a:t> bring a translator/ maybe ask for a bilingual contract</a:t>
            </a:r>
          </a:p>
          <a:p>
            <a:r>
              <a:rPr lang="en" sz="1800" dirty="0">
                <a:latin typeface="Century"/>
                <a:cs typeface="Calibri"/>
              </a:rPr>
              <a:t>You have to prove by document </a:t>
            </a:r>
            <a:r>
              <a:rPr lang="en" sz="1800">
                <a:latin typeface="Century"/>
                <a:cs typeface="Calibri"/>
              </a:rPr>
              <a:t>that you are solvent</a:t>
            </a:r>
          </a:p>
          <a:p>
            <a:endParaRPr lang="en" sz="1700">
              <a:latin typeface="Consolas"/>
              <a:cs typeface="Calibri"/>
            </a:endParaRPr>
          </a:p>
          <a:p>
            <a:endParaRPr lang="en" sz="1700">
              <a:latin typeface="Consolas"/>
              <a:cs typeface="Calibri"/>
            </a:endParaRPr>
          </a:p>
          <a:p>
            <a:endParaRPr lang="de-DE" sz="1700">
              <a:cs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C22ECC7-31BE-4D56-BF39-57EB1D427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2473" y="3138257"/>
            <a:ext cx="3365809" cy="962488"/>
          </a:xfrm>
          <a:prstGeom prst="rect">
            <a:avLst/>
          </a:prstGeom>
        </p:spPr>
      </p:pic>
      <p:pic>
        <p:nvPicPr>
          <p:cNvPr id="7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46043" y="1996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61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>
            <a:extLst>
              <a:ext uri="{FF2B5EF4-FFF2-40B4-BE49-F238E27FC236}">
                <a16:creationId xmlns:a16="http://schemas.microsoft.com/office/drawing/2014/main" id="{6A109E50-7D41-43EC-8BA1-02AAE842FB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6" r="6319"/>
          <a:stretch/>
        </p:blipFill>
        <p:spPr>
          <a:xfrm>
            <a:off x="6185051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0AEFC344-A1FA-44F0-B725-7D3D24D46E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7" r="2883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9BD166-16F7-452A-BF24-F49299A87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045917"/>
            <a:ext cx="4183564" cy="1035839"/>
          </a:xfrm>
        </p:spPr>
        <p:txBody>
          <a:bodyPr>
            <a:normAutofit/>
          </a:bodyPr>
          <a:lstStyle/>
          <a:p>
            <a:r>
              <a:rPr lang="de-DE" sz="3100" b="1">
                <a:latin typeface="Century"/>
                <a:cs typeface="Calibri Light"/>
              </a:rPr>
              <a:t>Who can you contact?</a:t>
            </a:r>
            <a:endParaRPr lang="de-DE" sz="3100" b="1">
              <a:latin typeface="Century"/>
              <a:ea typeface="+mj-lt"/>
              <a:cs typeface="+mj-lt"/>
            </a:endParaRPr>
          </a:p>
          <a:p>
            <a:endParaRPr lang="de-DE" sz="3100">
              <a:cs typeface="Calibri Ligh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8A05F4-1207-4E66-9FF2-613771906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4" y="2626415"/>
            <a:ext cx="4620544" cy="369028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z="1400">
                <a:latin typeface="Century"/>
                <a:ea typeface="+mn-lt"/>
                <a:cs typeface="+mn-lt"/>
              </a:rPr>
              <a:t>You can contact the employer about salary, tasks, job information or the company</a:t>
            </a:r>
          </a:p>
          <a:p>
            <a:r>
              <a:rPr lang="de-DE" sz="1400">
                <a:latin typeface="Century"/>
                <a:ea typeface="+mn-lt"/>
                <a:cs typeface="+mn-lt"/>
              </a:rPr>
              <a:t>Intermediary pages: Indeed.com</a:t>
            </a:r>
          </a:p>
          <a:p>
            <a:r>
              <a:rPr lang="de-DE" sz="1400">
                <a:latin typeface="Century"/>
                <a:cs typeface="Calibri"/>
              </a:rPr>
              <a:t>You can contact/ask other employees</a:t>
            </a:r>
          </a:p>
          <a:p>
            <a:r>
              <a:rPr lang="de-DE" sz="1400">
                <a:latin typeface="Century"/>
                <a:ea typeface="+mn-lt"/>
                <a:cs typeface="+mn-lt"/>
              </a:rPr>
              <a:t>Consulate</a:t>
            </a:r>
          </a:p>
          <a:p>
            <a:r>
              <a:rPr lang="de-DE" sz="1400">
                <a:ea typeface="+mn-lt"/>
                <a:cs typeface="+mn-lt"/>
              </a:rPr>
              <a:t>Bundesagentur für Arbeit</a:t>
            </a:r>
          </a:p>
          <a:p>
            <a:r>
              <a:rPr lang="de-DE" sz="1400">
                <a:latin typeface="Century"/>
                <a:ea typeface="+mn-lt"/>
                <a:cs typeface="+mn-lt"/>
              </a:rPr>
              <a:t>Health insurance  +030/3406066 – 01</a:t>
            </a:r>
            <a:endParaRPr lang="de-DE" sz="1400">
              <a:latin typeface="Century"/>
              <a:cs typeface="Calibri"/>
            </a:endParaRPr>
          </a:p>
          <a:p>
            <a:r>
              <a:rPr lang="de-DE" sz="1400">
                <a:latin typeface="Century"/>
                <a:ea typeface="+mn-lt"/>
                <a:cs typeface="+mn-lt"/>
              </a:rPr>
              <a:t>Federal Central Tax Office: +49 228 406-1200</a:t>
            </a:r>
            <a:endParaRPr lang="de-DE" sz="1400">
              <a:latin typeface="Century"/>
            </a:endParaRPr>
          </a:p>
          <a:p>
            <a:endParaRPr lang="de-DE" sz="900">
              <a:cs typeface="Calibri"/>
            </a:endParaRPr>
          </a:p>
          <a:p>
            <a:endParaRPr lang="de-DE" sz="900">
              <a:cs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1105C3D-70AC-49A3-8266-2FA378312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" y="-2670"/>
            <a:ext cx="3365809" cy="962488"/>
          </a:xfrm>
          <a:prstGeom prst="rect">
            <a:avLst/>
          </a:prstGeom>
        </p:spPr>
      </p:pic>
      <p:pic>
        <p:nvPicPr>
          <p:cNvPr id="7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69382" y="588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5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DADF75-4BDE-4D56-B34E-92BCE5469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9446" y="1396289"/>
            <a:ext cx="4399106" cy="1325563"/>
          </a:xfrm>
        </p:spPr>
        <p:txBody>
          <a:bodyPr>
            <a:normAutofit/>
          </a:bodyPr>
          <a:lstStyle/>
          <a:p>
            <a:r>
              <a:rPr lang="de-DE">
                <a:cs typeface="Calibri Light"/>
              </a:rPr>
              <a:t>Are there useful addresses?</a:t>
            </a:r>
            <a:endParaRPr lang="de-DE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42188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20C2C41-D9A8-45BE-9E21-91268EC186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07251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6095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8B1FC8-38BF-4066-8F4A-12EEC1C1AF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1748" y="2662321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78B4B56-5CC4-4608-A9A9-996108D35B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67973" cy="338328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4" descr="Ein Bild, das Zeichnung enthält.&#10;&#10;Beschreibung automatisch generiert.">
            <a:extLst>
              <a:ext uri="{FF2B5EF4-FFF2-40B4-BE49-F238E27FC236}">
                <a16:creationId xmlns:a16="http://schemas.microsoft.com/office/drawing/2014/main" id="{E3891D8C-8AF3-4C83-8D9D-E217DD681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1020927"/>
            <a:ext cx="3112094" cy="750724"/>
          </a:xfrm>
          <a:prstGeom prst="rect">
            <a:avLst/>
          </a:prstGeom>
        </p:spPr>
      </p:pic>
      <p:pic>
        <p:nvPicPr>
          <p:cNvPr id="5" name="Grafik 5" descr="Ein Bild, das Gebäude, draußen, Schild, Seite enthält.&#10;&#10;Beschreibung automatisch generiert.">
            <a:extLst>
              <a:ext uri="{FF2B5EF4-FFF2-40B4-BE49-F238E27FC236}">
                <a16:creationId xmlns:a16="http://schemas.microsoft.com/office/drawing/2014/main" id="{9673AD3D-7B58-4AE9-8E29-5C86F6516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" y="5181552"/>
            <a:ext cx="2346459" cy="875926"/>
          </a:xfrm>
          <a:prstGeom prst="rect">
            <a:avLst/>
          </a:prstGeom>
        </p:spPr>
      </p:pic>
      <p:pic>
        <p:nvPicPr>
          <p:cNvPr id="6" name="Grafik 6" descr="Ein Bild, das Text enthält.&#10;&#10;Beschreibung automatisch generiert.">
            <a:extLst>
              <a:ext uri="{FF2B5EF4-FFF2-40B4-BE49-F238E27FC236}">
                <a16:creationId xmlns:a16="http://schemas.microsoft.com/office/drawing/2014/main" id="{81B18203-0655-4846-8135-F13D95EFB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90" y="3133476"/>
            <a:ext cx="1858273" cy="1858273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D68C40-0705-4250-ADA4-A6B7855C7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5004" y="2871982"/>
            <a:ext cx="4238563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z="1800">
                <a:ea typeface="+mn-lt"/>
                <a:cs typeface="+mn-lt"/>
              </a:rPr>
              <a:t>Eures.com</a:t>
            </a:r>
            <a:endParaRPr lang="de-DE" sz="1800">
              <a:cs typeface="Calibri" panose="020F0502020204030204"/>
            </a:endParaRPr>
          </a:p>
          <a:p>
            <a:r>
              <a:rPr lang="de-DE" sz="1800">
                <a:cs typeface="Calibri" panose="020F0502020204030204"/>
              </a:rPr>
              <a:t>Bundesagentur für Arbeit</a:t>
            </a:r>
            <a:endParaRPr lang="de-DE">
              <a:cs typeface="Calibri" panose="020F0502020204030204"/>
            </a:endParaRPr>
          </a:p>
          <a:p>
            <a:r>
              <a:rPr lang="de-DE" sz="1800">
                <a:cs typeface="Calibri" panose="020F0502020204030204"/>
              </a:rPr>
              <a:t>Bundesamt für Migration und Flüchtlinge</a:t>
            </a:r>
            <a:endParaRPr lang="de-DE">
              <a:cs typeface="Calibri" panose="020F0502020204030204"/>
            </a:endParaRPr>
          </a:p>
        </p:txBody>
      </p:sp>
      <p:pic>
        <p:nvPicPr>
          <p:cNvPr id="7" name="Grafik 5">
            <a:extLst>
              <a:ext uri="{FF2B5EF4-FFF2-40B4-BE49-F238E27FC236}">
                <a16:creationId xmlns:a16="http://schemas.microsoft.com/office/drawing/2014/main" id="{BC8D203E-4DA9-4331-98AA-D4EB00DA32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2473" y="-2670"/>
            <a:ext cx="3365809" cy="962488"/>
          </a:xfrm>
          <a:prstGeom prst="rect">
            <a:avLst/>
          </a:prstGeom>
        </p:spPr>
      </p:pic>
      <p:pic>
        <p:nvPicPr>
          <p:cNvPr id="8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3863" y="7866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43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>
            <a:extLst>
              <a:ext uri="{FF2B5EF4-FFF2-40B4-BE49-F238E27FC236}">
                <a16:creationId xmlns:a16="http://schemas.microsoft.com/office/drawing/2014/main" id="{38C2EF1B-3660-4237-A4F4-FE95316747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5" r="3736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A0551D-0ABF-4155-A195-C38570F85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de-DE" sz="3600">
                <a:cs typeface="Calibri Light"/>
              </a:rPr>
              <a:t>Sources</a:t>
            </a:r>
            <a:endParaRPr lang="de-DE" sz="360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1B8947-839A-4BBC-9E17-224780F7B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872914"/>
            <a:ext cx="4593021" cy="2164498"/>
          </a:xfr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r>
              <a:rPr lang="de-DE" sz="1800" dirty="0">
                <a:ea typeface="+mn-lt"/>
                <a:cs typeface="+mn-lt"/>
                <a:hlinkClick r:id="rId5"/>
              </a:rPr>
              <a:t>https://www.nrwinvest.com/de/standort-nrw/so-geht-business-in-nrw/einreise/aufenthaltstitel-zur-ausuebung-einer-erwerbstaetigkeit/</a:t>
            </a:r>
            <a:endParaRPr lang="de-DE" sz="1800" dirty="0">
              <a:ea typeface="+mn-lt"/>
              <a:cs typeface="+mn-lt"/>
            </a:endParaRPr>
          </a:p>
          <a:p>
            <a:r>
              <a:rPr lang="de-DE" sz="1800" dirty="0">
                <a:ea typeface="+mn-lt"/>
                <a:cs typeface="+mn-lt"/>
                <a:hlinkClick r:id="rId6"/>
              </a:rPr>
              <a:t>https://www.auswaertiges-amt.de/de/service/fragenkatalog-node/02a-blue-card-eu/606572</a:t>
            </a:r>
            <a:endParaRPr lang="de-DE" sz="1800" dirty="0">
              <a:ea typeface="+mn-lt"/>
              <a:cs typeface="+mn-lt"/>
            </a:endParaRPr>
          </a:p>
          <a:p>
            <a:r>
              <a:rPr lang="de-DE" sz="1800" dirty="0">
                <a:ea typeface="+mn-lt"/>
                <a:cs typeface="+mn-lt"/>
                <a:hlinkClick r:id="rId7"/>
              </a:rPr>
              <a:t>https://www.mietrecht.org/mietvertrag/wohnung-mieten-als-auslaender/</a:t>
            </a:r>
            <a:endParaRPr lang="de-DE" sz="1800" dirty="0">
              <a:ea typeface="+mn-lt"/>
              <a:cs typeface="+mn-lt"/>
            </a:endParaRPr>
          </a:p>
          <a:p>
            <a:r>
              <a:rPr lang="de-DE" sz="1800" dirty="0">
                <a:ea typeface="+mn-lt"/>
                <a:cs typeface="+mn-lt"/>
                <a:hlinkClick r:id="rId8"/>
              </a:rPr>
              <a:t>https://www.bamf.de/DE/Startseite/startseite_node.html</a:t>
            </a:r>
            <a:endParaRPr lang="de-DE" sz="1800">
              <a:ea typeface="+mn-lt"/>
              <a:cs typeface="+mn-lt"/>
            </a:endParaRPr>
          </a:p>
          <a:p>
            <a:r>
              <a:rPr lang="de-DE" sz="1800" dirty="0">
                <a:ea typeface="+mn-lt"/>
                <a:cs typeface="+mn-lt"/>
                <a:hlinkClick r:id="rId9"/>
              </a:rPr>
              <a:t>https://ec.europa.eu/eures/public/de/homepage</a:t>
            </a:r>
            <a:endParaRPr lang="de-DE" sz="1800" dirty="0">
              <a:cs typeface="Calibri"/>
            </a:endParaRPr>
          </a:p>
          <a:p>
            <a:r>
              <a:rPr lang="de-DE" sz="1800" dirty="0">
                <a:ea typeface="+mn-lt"/>
                <a:cs typeface="+mn-lt"/>
                <a:hlinkClick r:id="rId10"/>
              </a:rPr>
              <a:t>https://www.arbeitsagentur.de/privatpersonen</a:t>
            </a:r>
            <a:endParaRPr lang="de-DE" sz="1800" dirty="0">
              <a:cs typeface="Calibri"/>
            </a:endParaRPr>
          </a:p>
          <a:p>
            <a:endParaRPr lang="de-DE" sz="1800" dirty="0">
              <a:cs typeface="Calibri"/>
            </a:endParaRPr>
          </a:p>
          <a:p>
            <a:endParaRPr lang="de-DE" sz="1800" dirty="0">
              <a:cs typeface="Calibri"/>
            </a:endParaRPr>
          </a:p>
          <a:p>
            <a:endParaRPr lang="de-DE" sz="1800" dirty="0">
              <a:cs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FB5FD1-B01F-4516-A3E1-5957CC0147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7" y="-2670"/>
            <a:ext cx="3365809" cy="962488"/>
          </a:xfrm>
          <a:prstGeom prst="rect">
            <a:avLst/>
          </a:prstGeom>
        </p:spPr>
      </p:pic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23615" y="350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7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-490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4667"/>
            <a:ext cx="12342800" cy="6942667"/>
          </a:xfrm>
        </p:spPr>
      </p:pic>
    </p:spTree>
    <p:extLst>
      <p:ext uri="{BB962C8B-B14F-4D97-AF65-F5344CB8AC3E}">
        <p14:creationId xmlns:p14="http://schemas.microsoft.com/office/powerpoint/2010/main" val="284248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Office PowerPoint</Application>
  <PresentationFormat>Breitbild</PresentationFormat>
  <Paragraphs>42</Paragraphs>
  <Slides>8</Slides>
  <Notes>0</Notes>
  <HiddenSlides>0</HiddenSlides>
  <MMClips>8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Century</vt:lpstr>
      <vt:lpstr>Consolas</vt:lpstr>
      <vt:lpstr>Larissa</vt:lpstr>
      <vt:lpstr>What do you need to start a job in Germany?</vt:lpstr>
      <vt:lpstr>summary</vt:lpstr>
      <vt:lpstr>What documents do you need to start a job in Germany?</vt:lpstr>
      <vt:lpstr>How will you find accommodation?</vt:lpstr>
      <vt:lpstr>Who can you contact? </vt:lpstr>
      <vt:lpstr>Are there useful addresses?</vt:lpstr>
      <vt:lpstr>Sources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Krasemann, Jana</dc:creator>
  <cp:lastModifiedBy>service</cp:lastModifiedBy>
  <cp:revision>405</cp:revision>
  <dcterms:created xsi:type="dcterms:W3CDTF">2020-11-05T09:07:53Z</dcterms:created>
  <dcterms:modified xsi:type="dcterms:W3CDTF">2020-11-05T11:43:16Z</dcterms:modified>
</cp:coreProperties>
</file>