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7" r:id="rId2"/>
    <p:sldId id="276" r:id="rId3"/>
    <p:sldId id="260" r:id="rId4"/>
    <p:sldId id="277" r:id="rId5"/>
    <p:sldId id="261" r:id="rId6"/>
    <p:sldId id="263" r:id="rId7"/>
    <p:sldId id="262" r:id="rId8"/>
    <p:sldId id="279" r:id="rId9"/>
    <p:sldId id="292" r:id="rId10"/>
    <p:sldId id="291" r:id="rId11"/>
    <p:sldId id="293" r:id="rId12"/>
    <p:sldId id="294" r:id="rId13"/>
    <p:sldId id="295" r:id="rId14"/>
    <p:sldId id="296" r:id="rId15"/>
    <p:sldId id="297" r:id="rId16"/>
    <p:sldId id="284" r:id="rId17"/>
    <p:sldId id="268" r:id="rId18"/>
    <p:sldId id="269" r:id="rId19"/>
    <p:sldId id="286" r:id="rId20"/>
    <p:sldId id="287" r:id="rId21"/>
    <p:sldId id="288" r:id="rId22"/>
    <p:sldId id="289" r:id="rId23"/>
    <p:sldId id="270" r:id="rId24"/>
    <p:sldId id="271" r:id="rId25"/>
    <p:sldId id="272" r:id="rId26"/>
    <p:sldId id="273" r:id="rId27"/>
    <p:sldId id="275" r:id="rId28"/>
    <p:sldId id="274" r:id="rId29"/>
    <p:sldId id="26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75C53-BF0E-4195-BECB-A0C669AFA3A4}" type="datetimeFigureOut">
              <a:rPr lang="nl-BE" smtClean="0"/>
              <a:t>12/11/2020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47F51-8047-456D-8B49-DAD7F84C301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2158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11/12/2020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reatbeguinage.visitleuven.be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QlwHotpl9DA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aredingenhof/videos/556208301558345/?v=556208301558345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BELGIUM-LEUVEN</a:t>
            </a:r>
            <a:br>
              <a:rPr lang="nl-BE" dirty="0" smtClean="0"/>
            </a:br>
            <a:r>
              <a:rPr lang="nl-BE" dirty="0" smtClean="0"/>
              <a:t>GO! atheneum Leuven</a:t>
            </a:r>
            <a:endParaRPr lang="nl-BE" dirty="0"/>
          </a:p>
        </p:txBody>
      </p:sp>
      <p:sp>
        <p:nvSpPr>
          <p:cNvPr id="5" name="Tekstvak 4"/>
          <p:cNvSpPr txBox="1"/>
          <p:nvPr/>
        </p:nvSpPr>
        <p:spPr>
          <a:xfrm>
            <a:off x="442449" y="2845391"/>
            <a:ext cx="10939549" cy="33393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BE" sz="2800" dirty="0"/>
              <a:t>Belgium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BE" sz="2800" dirty="0"/>
              <a:t>School system in Belgium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BE" sz="2800" dirty="0" err="1"/>
              <a:t>Our</a:t>
            </a:r>
            <a:r>
              <a:rPr lang="nl-BE" sz="2800" dirty="0"/>
              <a:t> school, Campus </a:t>
            </a:r>
            <a:r>
              <a:rPr lang="nl-BE" sz="2800" dirty="0" err="1"/>
              <a:t>Redingenhof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BE" sz="2800" dirty="0"/>
              <a:t>Information </a:t>
            </a:r>
            <a:r>
              <a:rPr lang="nl-BE" sz="2800" dirty="0" err="1"/>
              <a:t>about</a:t>
            </a:r>
            <a:r>
              <a:rPr lang="nl-BE" sz="2800" dirty="0"/>
              <a:t> Leuven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BE" sz="2800" dirty="0" err="1"/>
              <a:t>Highlights</a:t>
            </a:r>
            <a:r>
              <a:rPr lang="nl-BE" sz="2800" dirty="0"/>
              <a:t> </a:t>
            </a:r>
            <a:r>
              <a:rPr lang="nl-BE" sz="2800" dirty="0" err="1"/>
              <a:t>from</a:t>
            </a:r>
            <a:r>
              <a:rPr lang="nl-BE" sz="2800" dirty="0"/>
              <a:t> Leuven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B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7914" y="59265"/>
            <a:ext cx="2587104" cy="174629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349" y="4508125"/>
            <a:ext cx="5161785" cy="185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91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TSO/ </a:t>
            </a:r>
            <a:r>
              <a:rPr lang="fr-BE" dirty="0" err="1"/>
              <a:t>Technical</a:t>
            </a:r>
            <a:r>
              <a:rPr lang="fr-BE" dirty="0"/>
              <a:t> - </a:t>
            </a:r>
            <a:r>
              <a:rPr lang="fr-BE" dirty="0" err="1"/>
              <a:t>Tourism</a:t>
            </a:r>
            <a:r>
              <a:rPr lang="fr-BE" dirty="0"/>
              <a:t> class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6" name="Picture 2" descr="https://scontent.fbru2-1.fna.fbcdn.net/v/t34.0-12/22386481_883637365138766_1766575732_n.jpg?oh=21d02ee68d5ae6d82256b722f0359852&amp;oe=59E00ECF">
            <a:extLst>
              <a:ext uri="{FF2B5EF4-FFF2-40B4-BE49-F238E27FC236}">
                <a16:creationId xmlns:a16="http://schemas.microsoft.com/office/drawing/2014/main" id="{D89B7B73-C35D-40BC-86AD-C95C33FCC0E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900953"/>
            <a:ext cx="3737987" cy="498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ontent.fbru2-1.fna.fbcdn.net/v/t34.0-12/22407819_883637358472100_1254011983_n.jpg?oh=f5c40034aa43da092bdd22d9b9b67bf2&amp;oe=59E14085">
            <a:extLst>
              <a:ext uri="{FF2B5EF4-FFF2-40B4-BE49-F238E27FC236}">
                <a16:creationId xmlns:a16="http://schemas.microsoft.com/office/drawing/2014/main" id="{E658637B-CB5D-4720-8C61-A569AC83C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7985" y="1900952"/>
            <a:ext cx="4300695" cy="495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content.fbru2-1.fna.fbcdn.net/v/t34.0-12/22446811_883637355138767_2120486499_n.jpg?oh=4919ab54b3e416c49158bed7368874d1&amp;oe=59E02D11">
            <a:extLst>
              <a:ext uri="{FF2B5EF4-FFF2-40B4-BE49-F238E27FC236}">
                <a16:creationId xmlns:a16="http://schemas.microsoft.com/office/drawing/2014/main" id="{70BC3E37-6578-41C5-A2B3-404E0FE42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8680" y="1900951"/>
            <a:ext cx="4153320" cy="495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558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ASO/TSO: Sport</a:t>
            </a:r>
            <a:endParaRPr lang="nl-BE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44" y="2443217"/>
            <a:ext cx="3638550" cy="3638550"/>
          </a:xfr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87246" y="2443217"/>
            <a:ext cx="6260448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26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BSO: </a:t>
            </a:r>
            <a:r>
              <a:rPr lang="nl-BE" dirty="0" err="1" smtClean="0"/>
              <a:t>Hairdressing</a:t>
            </a:r>
            <a:endParaRPr lang="nl-BE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82" y="2569341"/>
            <a:ext cx="4851400" cy="3638550"/>
          </a:xfrm>
        </p:spPr>
      </p:pic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32936" y="2569341"/>
            <a:ext cx="5160581" cy="3638550"/>
          </a:xfrm>
        </p:spPr>
        <p:txBody>
          <a:bodyPr>
            <a:normAutofit/>
          </a:bodyPr>
          <a:lstStyle/>
          <a:p>
            <a:r>
              <a:rPr lang="nl-BE" sz="2400" dirty="0" err="1" smtClean="0"/>
              <a:t>This</a:t>
            </a:r>
            <a:r>
              <a:rPr lang="nl-BE" sz="2400" dirty="0" smtClean="0"/>
              <a:t> is </a:t>
            </a:r>
            <a:r>
              <a:rPr lang="nl-BE" sz="2400" dirty="0" err="1" smtClean="0"/>
              <a:t>where</a:t>
            </a:r>
            <a:r>
              <a:rPr lang="nl-BE" sz="2400" dirty="0" smtClean="0"/>
              <a:t> the </a:t>
            </a:r>
            <a:r>
              <a:rPr lang="nl-BE" sz="2400" dirty="0" err="1" smtClean="0"/>
              <a:t>students</a:t>
            </a:r>
            <a:r>
              <a:rPr lang="nl-BE" sz="2400" dirty="0" smtClean="0"/>
              <a:t> </a:t>
            </a:r>
            <a:r>
              <a:rPr lang="nl-BE" sz="2400" dirty="0" err="1" smtClean="0"/>
              <a:t>learn</a:t>
            </a:r>
            <a:r>
              <a:rPr lang="nl-BE" sz="2400" dirty="0" smtClean="0"/>
              <a:t> </a:t>
            </a:r>
            <a:r>
              <a:rPr lang="nl-BE" sz="2400" dirty="0" err="1" smtClean="0"/>
              <a:t>how</a:t>
            </a:r>
            <a:r>
              <a:rPr lang="nl-BE" sz="2400" dirty="0" smtClean="0"/>
              <a:t> </a:t>
            </a:r>
            <a:r>
              <a:rPr lang="nl-BE" sz="2400" dirty="0" err="1" smtClean="0"/>
              <a:t>to</a:t>
            </a:r>
            <a:r>
              <a:rPr lang="nl-BE" sz="2400" dirty="0" smtClean="0"/>
              <a:t> cut </a:t>
            </a:r>
            <a:r>
              <a:rPr lang="nl-BE" sz="2400" dirty="0" err="1" smtClean="0"/>
              <a:t>and</a:t>
            </a:r>
            <a:r>
              <a:rPr lang="nl-BE" sz="2400" dirty="0" smtClean="0"/>
              <a:t> </a:t>
            </a:r>
            <a:r>
              <a:rPr lang="nl-BE" sz="2400" dirty="0" err="1" smtClean="0"/>
              <a:t>style</a:t>
            </a:r>
            <a:r>
              <a:rPr lang="nl-BE" sz="2400" dirty="0" smtClean="0"/>
              <a:t> hair.</a:t>
            </a:r>
          </a:p>
          <a:p>
            <a:pPr marL="0" indent="0">
              <a:buNone/>
            </a:pPr>
            <a:endParaRPr lang="nl-BE" sz="2400" dirty="0" smtClean="0"/>
          </a:p>
          <a:p>
            <a:r>
              <a:rPr lang="nl-BE" sz="2400" dirty="0" smtClean="0"/>
              <a:t>Teachers </a:t>
            </a:r>
            <a:r>
              <a:rPr lang="nl-BE" sz="2400" dirty="0" err="1" smtClean="0"/>
              <a:t>can</a:t>
            </a:r>
            <a:r>
              <a:rPr lang="nl-BE" sz="2400" dirty="0" smtClean="0"/>
              <a:t> </a:t>
            </a:r>
            <a:r>
              <a:rPr lang="nl-BE" sz="2400" dirty="0" err="1" smtClean="0"/>
              <a:t>book</a:t>
            </a:r>
            <a:r>
              <a:rPr lang="nl-BE" sz="2400" dirty="0" smtClean="0"/>
              <a:t> </a:t>
            </a:r>
            <a:r>
              <a:rPr lang="nl-BE" sz="2400" dirty="0" err="1" smtClean="0"/>
              <a:t>an</a:t>
            </a:r>
            <a:r>
              <a:rPr lang="nl-BE" sz="2400" dirty="0" smtClean="0"/>
              <a:t> </a:t>
            </a:r>
            <a:r>
              <a:rPr lang="nl-BE" sz="2400" dirty="0" err="1" smtClean="0"/>
              <a:t>appointment</a:t>
            </a:r>
            <a:r>
              <a:rPr lang="nl-BE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2262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BSO: </a:t>
            </a:r>
            <a:r>
              <a:rPr lang="nl-BE" dirty="0" err="1" smtClean="0"/>
              <a:t>Publicity</a:t>
            </a:r>
            <a:r>
              <a:rPr lang="nl-BE" dirty="0" smtClean="0"/>
              <a:t> </a:t>
            </a:r>
            <a:endParaRPr lang="nl-BE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3" y="2495769"/>
            <a:ext cx="4851400" cy="3638550"/>
          </a:xfr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4694" y="2950588"/>
            <a:ext cx="3638550" cy="2728913"/>
          </a:xfrm>
        </p:spPr>
      </p:pic>
    </p:spTree>
    <p:extLst>
      <p:ext uri="{BB962C8B-B14F-4D97-AF65-F5344CB8AC3E}">
        <p14:creationId xmlns:p14="http://schemas.microsoft.com/office/powerpoint/2010/main" val="821828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BSO: </a:t>
            </a:r>
            <a:r>
              <a:rPr lang="nl-BE" dirty="0" err="1" smtClean="0"/>
              <a:t>Automechanics</a:t>
            </a:r>
            <a:r>
              <a:rPr lang="nl-BE" dirty="0" smtClean="0"/>
              <a:t> </a:t>
            </a:r>
            <a:r>
              <a:rPr lang="nl-BE" dirty="0" err="1" smtClean="0"/>
              <a:t>and</a:t>
            </a:r>
            <a:r>
              <a:rPr lang="nl-BE" dirty="0" smtClean="0"/>
              <a:t> </a:t>
            </a:r>
            <a:r>
              <a:rPr lang="nl-BE" dirty="0" err="1" smtClean="0"/>
              <a:t>Woodworks</a:t>
            </a:r>
            <a:endParaRPr lang="nl-BE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0" y="2537811"/>
            <a:ext cx="4851400" cy="3638550"/>
          </a:xfr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537811"/>
            <a:ext cx="4853517" cy="3640138"/>
          </a:xfrm>
        </p:spPr>
      </p:pic>
    </p:spTree>
    <p:extLst>
      <p:ext uri="{BB962C8B-B14F-4D97-AF65-F5344CB8AC3E}">
        <p14:creationId xmlns:p14="http://schemas.microsoft.com/office/powerpoint/2010/main" val="3393555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School restaurant:</a:t>
            </a:r>
            <a:endParaRPr lang="nl-BE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9" y="2390775"/>
            <a:ext cx="4851400" cy="3638550"/>
          </a:xfr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41" y="2390775"/>
            <a:ext cx="4851400" cy="3638550"/>
          </a:xfrm>
        </p:spPr>
      </p:pic>
    </p:spTree>
    <p:extLst>
      <p:ext uri="{BB962C8B-B14F-4D97-AF65-F5344CB8AC3E}">
        <p14:creationId xmlns:p14="http://schemas.microsoft.com/office/powerpoint/2010/main" val="3551492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LEUVEN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000" y="2459674"/>
            <a:ext cx="5185873" cy="3638763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endParaRPr lang="nl-NL" sz="2400" dirty="0"/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nl-NL" sz="2400" dirty="0" err="1"/>
              <a:t>Located</a:t>
            </a:r>
            <a:r>
              <a:rPr lang="nl-NL" sz="2400" dirty="0"/>
              <a:t> </a:t>
            </a:r>
            <a:r>
              <a:rPr lang="nl-NL" sz="2400" dirty="0" err="1"/>
              <a:t>east</a:t>
            </a:r>
            <a:r>
              <a:rPr lang="nl-NL" sz="2400" dirty="0"/>
              <a:t> of Brussels</a:t>
            </a:r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nl-NL" sz="2400" dirty="0"/>
              <a:t>100 000 </a:t>
            </a:r>
            <a:r>
              <a:rPr lang="nl-NL" sz="2400" dirty="0" err="1"/>
              <a:t>inhabitants</a:t>
            </a:r>
            <a:endParaRPr lang="nl-NL" sz="2400" dirty="0"/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nl-NL" sz="2400" dirty="0"/>
              <a:t>8th </a:t>
            </a:r>
            <a:r>
              <a:rPr lang="nl-NL" sz="2400" dirty="0" err="1"/>
              <a:t>largest</a:t>
            </a:r>
            <a:r>
              <a:rPr lang="nl-NL" sz="2400" dirty="0"/>
              <a:t> </a:t>
            </a:r>
            <a:r>
              <a:rPr lang="nl-NL" sz="2400" dirty="0" err="1"/>
              <a:t>city</a:t>
            </a:r>
            <a:r>
              <a:rPr lang="nl-NL" sz="2400" dirty="0"/>
              <a:t> of Belgium</a:t>
            </a:r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endParaRPr lang="nl-NL" sz="2400" dirty="0"/>
          </a:p>
          <a:p>
            <a:pPr marL="0" indent="0">
              <a:buClr>
                <a:schemeClr val="tx1"/>
              </a:buClr>
              <a:buNone/>
            </a:pPr>
            <a:endParaRPr lang="nl-NL" sz="2400" dirty="0"/>
          </a:p>
          <a:p>
            <a:endParaRPr lang="nl-BE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046" y="1840656"/>
            <a:ext cx="4537782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53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Important information </a:t>
            </a:r>
            <a:r>
              <a:rPr lang="nl-NL" dirty="0" err="1"/>
              <a:t>about</a:t>
            </a:r>
            <a:r>
              <a:rPr lang="nl-NL" dirty="0"/>
              <a:t> LEUVEN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810000" y="2894717"/>
            <a:ext cx="10534051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2400" dirty="0" err="1"/>
              <a:t>Catholic</a:t>
            </a:r>
            <a:r>
              <a:rPr lang="nl-NL" sz="2400" dirty="0"/>
              <a:t> University Leuven</a:t>
            </a:r>
          </a:p>
          <a:p>
            <a:pPr marL="285750" indent="-285750">
              <a:buFont typeface="Arial"/>
              <a:buChar char="•"/>
            </a:pPr>
            <a:r>
              <a:rPr lang="nl-NL" sz="2400" dirty="0"/>
              <a:t>Student </a:t>
            </a:r>
            <a:r>
              <a:rPr lang="nl-NL" sz="2400" dirty="0" err="1"/>
              <a:t>city</a:t>
            </a:r>
            <a:endParaRPr lang="nl-NL" sz="2400" dirty="0"/>
          </a:p>
          <a:p>
            <a:pPr marL="285750" indent="-285750">
              <a:buFont typeface="Arial"/>
              <a:buChar char="•"/>
            </a:pPr>
            <a:r>
              <a:rPr lang="nl-NL" sz="2400" dirty="0"/>
              <a:t>UZ Leuven</a:t>
            </a:r>
          </a:p>
        </p:txBody>
      </p:sp>
      <p:pic>
        <p:nvPicPr>
          <p:cNvPr id="5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12" y="4627239"/>
            <a:ext cx="5104291" cy="1889771"/>
          </a:xfrm>
          <a:prstGeom prst="rect">
            <a:avLst/>
          </a:prstGeom>
        </p:spPr>
      </p:pic>
      <p:pic>
        <p:nvPicPr>
          <p:cNvPr id="7" name="Afbeelding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099" y="2661235"/>
            <a:ext cx="4441461" cy="1433811"/>
          </a:xfrm>
          <a:prstGeom prst="rect">
            <a:avLst/>
          </a:prstGeom>
        </p:spPr>
      </p:pic>
      <p:pic>
        <p:nvPicPr>
          <p:cNvPr id="9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1301" y="3305175"/>
            <a:ext cx="1705653" cy="306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06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Type of </a:t>
            </a:r>
            <a:r>
              <a:rPr lang="nl-NL" dirty="0" err="1"/>
              <a:t>tourism</a:t>
            </a:r>
            <a:r>
              <a:rPr lang="nl-NL" dirty="0"/>
              <a:t> in LEUVEN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10961" y="2691690"/>
            <a:ext cx="10452043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2400" dirty="0"/>
              <a:t>855 000 </a:t>
            </a:r>
            <a:r>
              <a:rPr lang="nl-NL" sz="2400" dirty="0" err="1"/>
              <a:t>tourists</a:t>
            </a:r>
            <a:r>
              <a:rPr lang="nl-NL" sz="2400" dirty="0"/>
              <a:t> a </a:t>
            </a:r>
            <a:r>
              <a:rPr lang="nl-NL" sz="2400" dirty="0" err="1"/>
              <a:t>year</a:t>
            </a:r>
            <a:endParaRPr lang="nl-NL" sz="2400" dirty="0"/>
          </a:p>
          <a:p>
            <a:pPr marL="285750" indent="-285750">
              <a:buFont typeface="Arial"/>
              <a:buChar char="•"/>
            </a:pPr>
            <a:r>
              <a:rPr lang="nl-NL" sz="2400" dirty="0"/>
              <a:t>2 kinds of </a:t>
            </a:r>
            <a:r>
              <a:rPr lang="nl-NL" sz="2400" dirty="0" err="1"/>
              <a:t>tourists</a:t>
            </a:r>
            <a:endParaRPr lang="nl-NL" sz="2400" dirty="0"/>
          </a:p>
          <a:p>
            <a:pPr marL="742950" lvl="1" indent="-285750">
              <a:buFont typeface="Arial"/>
              <a:buChar char="•"/>
            </a:pPr>
            <a:r>
              <a:rPr lang="nl-NL" sz="2400" dirty="0"/>
              <a:t>Business</a:t>
            </a:r>
          </a:p>
          <a:p>
            <a:pPr lvl="1"/>
            <a:r>
              <a:rPr lang="nl-NL" sz="2400" dirty="0"/>
              <a:t>= more important</a:t>
            </a:r>
          </a:p>
          <a:p>
            <a:pPr marL="742950" lvl="1" indent="-285750">
              <a:buFont typeface="Arial"/>
              <a:buChar char="•"/>
            </a:pPr>
            <a:r>
              <a:rPr lang="nl-NL" sz="2400" dirty="0"/>
              <a:t>Leisure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4013810" y="5499976"/>
            <a:ext cx="2743200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Blue: Leisure</a:t>
            </a:r>
          </a:p>
          <a:p>
            <a:r>
              <a:rPr lang="nl-NL" dirty="0" err="1">
                <a:solidFill>
                  <a:srgbClr val="FFFF00"/>
                </a:solidFill>
              </a:rPr>
              <a:t>Yellow</a:t>
            </a:r>
            <a:r>
              <a:rPr lang="nl-NL" dirty="0">
                <a:solidFill>
                  <a:srgbClr val="FFFF00"/>
                </a:solidFill>
              </a:rPr>
              <a:t>: Business</a:t>
            </a:r>
          </a:p>
          <a:p>
            <a:r>
              <a:rPr lang="nl-NL" dirty="0">
                <a:solidFill>
                  <a:srgbClr val="00B050"/>
                </a:solidFill>
              </a:rPr>
              <a:t>Green: Business</a:t>
            </a:r>
          </a:p>
        </p:txBody>
      </p:sp>
      <p:pic>
        <p:nvPicPr>
          <p:cNvPr id="3" name="Afbeelding 5" descr="22361322_871919412974991_2037990599_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796" y="2838058"/>
            <a:ext cx="5568996" cy="358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96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1390" y="1460362"/>
            <a:ext cx="6924267" cy="5120639"/>
          </a:xfrm>
          <a:prstGeom prst="rect">
            <a:avLst/>
          </a:prstGeom>
        </p:spPr>
      </p:pic>
      <p:sp>
        <p:nvSpPr>
          <p:cNvPr id="6" name="Ring 5"/>
          <p:cNvSpPr/>
          <p:nvPr/>
        </p:nvSpPr>
        <p:spPr>
          <a:xfrm>
            <a:off x="7257242" y="3846114"/>
            <a:ext cx="108065" cy="112222"/>
          </a:xfrm>
          <a:prstGeom prst="don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7" name="Ring 6"/>
          <p:cNvSpPr/>
          <p:nvPr/>
        </p:nvSpPr>
        <p:spPr>
          <a:xfrm>
            <a:off x="7721372" y="3908459"/>
            <a:ext cx="99752" cy="99753"/>
          </a:xfrm>
          <a:prstGeom prst="don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188349" y="3731213"/>
            <a:ext cx="1068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chemeClr val="bg1"/>
                </a:solidFill>
              </a:rPr>
              <a:t>Town Hall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7922300" y="3742654"/>
            <a:ext cx="2535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chemeClr val="bg1"/>
                </a:solidFill>
              </a:rPr>
              <a:t>M-museum Leuven</a:t>
            </a:r>
          </a:p>
        </p:txBody>
      </p:sp>
      <p:sp>
        <p:nvSpPr>
          <p:cNvPr id="11" name="Ring 10"/>
          <p:cNvSpPr/>
          <p:nvPr/>
        </p:nvSpPr>
        <p:spPr>
          <a:xfrm>
            <a:off x="7304349" y="3711725"/>
            <a:ext cx="99752" cy="99753"/>
          </a:xfrm>
          <a:prstGeom prst="don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6901756" y="3279997"/>
            <a:ext cx="2725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chemeClr val="bg1"/>
                </a:solidFill>
              </a:rPr>
              <a:t>Saint </a:t>
            </a:r>
            <a:r>
              <a:rPr lang="nl-BE" sz="2000" dirty="0" err="1">
                <a:solidFill>
                  <a:schemeClr val="bg1"/>
                </a:solidFill>
              </a:rPr>
              <a:t>Peter’s</a:t>
            </a:r>
            <a:r>
              <a:rPr lang="nl-BE" sz="2000" dirty="0">
                <a:solidFill>
                  <a:schemeClr val="bg1"/>
                </a:solidFill>
              </a:rPr>
              <a:t> </a:t>
            </a:r>
            <a:r>
              <a:rPr lang="nl-BE" sz="2000" dirty="0" err="1">
                <a:solidFill>
                  <a:schemeClr val="bg1"/>
                </a:solidFill>
              </a:rPr>
              <a:t>Church</a:t>
            </a:r>
            <a:endParaRPr lang="nl-BE" sz="2000" dirty="0">
              <a:solidFill>
                <a:schemeClr val="bg1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8297729" y="1623153"/>
            <a:ext cx="1644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err="1">
                <a:solidFill>
                  <a:schemeClr val="bg1"/>
                </a:solidFill>
              </a:rPr>
              <a:t>Brewery</a:t>
            </a:r>
            <a:r>
              <a:rPr lang="nl-BE" sz="2000" dirty="0">
                <a:solidFill>
                  <a:schemeClr val="bg1"/>
                </a:solidFill>
              </a:rPr>
              <a:t> Stella Artois</a:t>
            </a:r>
          </a:p>
        </p:txBody>
      </p:sp>
      <p:sp>
        <p:nvSpPr>
          <p:cNvPr id="14" name="Ring 13"/>
          <p:cNvSpPr/>
          <p:nvPr/>
        </p:nvSpPr>
        <p:spPr>
          <a:xfrm>
            <a:off x="8264470" y="1706928"/>
            <a:ext cx="98364" cy="109450"/>
          </a:xfrm>
          <a:prstGeom prst="don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7064085" y="5157816"/>
            <a:ext cx="2878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chemeClr val="bg1"/>
                </a:solidFill>
              </a:rPr>
              <a:t>Great </a:t>
            </a:r>
            <a:r>
              <a:rPr lang="nl-BE" sz="2000" dirty="0" err="1">
                <a:solidFill>
                  <a:schemeClr val="bg1"/>
                </a:solidFill>
              </a:rPr>
              <a:t>Beguinage</a:t>
            </a:r>
            <a:endParaRPr lang="nl-BE" sz="2000" dirty="0">
              <a:solidFill>
                <a:schemeClr val="bg1"/>
              </a:solidFill>
            </a:endParaRPr>
          </a:p>
        </p:txBody>
      </p:sp>
      <p:sp>
        <p:nvSpPr>
          <p:cNvPr id="16" name="Ring 15"/>
          <p:cNvSpPr/>
          <p:nvPr/>
        </p:nvSpPr>
        <p:spPr>
          <a:xfrm>
            <a:off x="6849928" y="5296569"/>
            <a:ext cx="116368" cy="120650"/>
          </a:xfrm>
          <a:prstGeom prst="don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9299605" y="6512037"/>
            <a:ext cx="1644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/>
              <a:t>Park Abbey </a:t>
            </a:r>
          </a:p>
        </p:txBody>
      </p:sp>
      <p:sp>
        <p:nvSpPr>
          <p:cNvPr id="18" name="Ring 17"/>
          <p:cNvSpPr/>
          <p:nvPr/>
        </p:nvSpPr>
        <p:spPr>
          <a:xfrm>
            <a:off x="9085358" y="6681508"/>
            <a:ext cx="99752" cy="124568"/>
          </a:xfrm>
          <a:prstGeom prst="donu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dirty="0">
              <a:solidFill>
                <a:schemeClr val="bg1"/>
              </a:solidFill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7020214" y="4158181"/>
            <a:ext cx="36086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000" dirty="0">
                <a:solidFill>
                  <a:schemeClr val="bg1"/>
                </a:solidFill>
              </a:rPr>
              <a:t>University </a:t>
            </a:r>
            <a:r>
              <a:rPr lang="nl-BE" sz="2000" dirty="0" err="1">
                <a:solidFill>
                  <a:schemeClr val="bg1"/>
                </a:solidFill>
              </a:rPr>
              <a:t>library</a:t>
            </a:r>
            <a:r>
              <a:rPr lang="nl-BE" sz="2000" dirty="0">
                <a:solidFill>
                  <a:schemeClr val="bg1"/>
                </a:solidFill>
              </a:rPr>
              <a:t> &amp; </a:t>
            </a:r>
            <a:r>
              <a:rPr lang="nl-BE" sz="2000" dirty="0" err="1">
                <a:solidFill>
                  <a:schemeClr val="bg1"/>
                </a:solidFill>
              </a:rPr>
              <a:t>tower</a:t>
            </a:r>
            <a:r>
              <a:rPr lang="nl-BE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Ring 19"/>
          <p:cNvSpPr/>
          <p:nvPr/>
        </p:nvSpPr>
        <p:spPr>
          <a:xfrm>
            <a:off x="7211522" y="4012507"/>
            <a:ext cx="99752" cy="99753"/>
          </a:xfrm>
          <a:prstGeom prst="don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22" name="Ring 21"/>
          <p:cNvSpPr/>
          <p:nvPr/>
        </p:nvSpPr>
        <p:spPr>
          <a:xfrm>
            <a:off x="6011720" y="4027607"/>
            <a:ext cx="99752" cy="99753"/>
          </a:xfrm>
          <a:prstGeom prst="don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4686240" y="3942709"/>
            <a:ext cx="1694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err="1">
                <a:solidFill>
                  <a:schemeClr val="bg1"/>
                </a:solidFill>
              </a:rPr>
              <a:t>Botanical</a:t>
            </a:r>
            <a:r>
              <a:rPr lang="nl-BE" sz="2000" dirty="0">
                <a:solidFill>
                  <a:schemeClr val="bg1"/>
                </a:solidFill>
              </a:rPr>
              <a:t> Garden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5155514" y="3305550"/>
            <a:ext cx="1694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chemeClr val="bg1"/>
                </a:solidFill>
              </a:rPr>
              <a:t>Oude Markt</a:t>
            </a:r>
          </a:p>
        </p:txBody>
      </p:sp>
      <p:sp>
        <p:nvSpPr>
          <p:cNvPr id="25" name="Ring 24"/>
          <p:cNvSpPr/>
          <p:nvPr/>
        </p:nvSpPr>
        <p:spPr>
          <a:xfrm>
            <a:off x="7020214" y="3993643"/>
            <a:ext cx="99752" cy="99753"/>
          </a:xfrm>
          <a:prstGeom prst="don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98107" y="43929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BE" dirty="0">
                <a:solidFill>
                  <a:schemeClr val="tx1"/>
                </a:solidFill>
              </a:rPr>
              <a:t>Highlights </a:t>
            </a:r>
            <a:r>
              <a:rPr lang="nl-BE" dirty="0" smtClean="0">
                <a:solidFill>
                  <a:schemeClr val="tx1"/>
                </a:solidFill>
              </a:rPr>
              <a:t>of Leuven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818712" y="2222287"/>
            <a:ext cx="10554574" cy="363651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nl-BE" sz="2400"/>
              <a:t>Top 9 things to see </a:t>
            </a:r>
            <a:endParaRPr lang="nl-BE" sz="24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8433" y="1409748"/>
            <a:ext cx="13490822" cy="539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6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11" grpId="0" animBg="1"/>
      <p:bldP spid="12" grpId="0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2" grpId="0" animBg="1"/>
      <p:bldP spid="23" grpId="0"/>
      <p:bldP spid="24" grpId="0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BELGIUM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14887" y="2276475"/>
            <a:ext cx="5159986" cy="378565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Small country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Western Europe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11 </a:t>
            </a:r>
            <a:r>
              <a:rPr lang="nl-NL" sz="2400" dirty="0" err="1"/>
              <a:t>million</a:t>
            </a:r>
            <a:r>
              <a:rPr lang="nl-NL" sz="2400" dirty="0"/>
              <a:t> </a:t>
            </a:r>
            <a:r>
              <a:rPr lang="nl-NL" sz="2400" dirty="0" err="1"/>
              <a:t>residents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Capital</a:t>
            </a:r>
            <a:r>
              <a:rPr lang="nl-NL" sz="2400" dirty="0"/>
              <a:t> </a:t>
            </a:r>
            <a:r>
              <a:rPr lang="nl-NL" sz="2400" dirty="0" err="1"/>
              <a:t>city</a:t>
            </a:r>
            <a:r>
              <a:rPr lang="nl-NL" sz="2400" dirty="0"/>
              <a:t> = Brussels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4 </a:t>
            </a:r>
            <a:r>
              <a:rPr lang="nl-NL" sz="2400" dirty="0" err="1"/>
              <a:t>neighbours</a:t>
            </a:r>
            <a:endParaRPr lang="nl-NL" sz="2400" dirty="0"/>
          </a:p>
          <a:p>
            <a:r>
              <a:rPr lang="nl-NL" sz="2400" dirty="0"/>
              <a:t>         </a:t>
            </a:r>
            <a:r>
              <a:rPr lang="nl-NL" sz="2400" dirty="0" smtClean="0"/>
              <a:t>1. </a:t>
            </a:r>
            <a:r>
              <a:rPr lang="nl-NL" sz="2400" dirty="0"/>
              <a:t>The Netherlands</a:t>
            </a:r>
            <a:endParaRPr sz="2400" dirty="0"/>
          </a:p>
          <a:p>
            <a:r>
              <a:rPr lang="nl-NL" sz="2400" dirty="0"/>
              <a:t>         2. Germany</a:t>
            </a:r>
            <a:endParaRPr sz="2400" dirty="0"/>
          </a:p>
          <a:p>
            <a:r>
              <a:rPr lang="nl-NL" sz="2400" dirty="0"/>
              <a:t>         3. Luxemburg</a:t>
            </a:r>
            <a:endParaRPr sz="2400" dirty="0"/>
          </a:p>
          <a:p>
            <a:r>
              <a:rPr lang="nl-NL" sz="2400" dirty="0"/>
              <a:t>         4. France</a:t>
            </a:r>
            <a:endParaRPr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Bordered </a:t>
            </a:r>
            <a:r>
              <a:rPr lang="nl-NL" sz="2400" dirty="0" smtClean="0"/>
              <a:t>by the </a:t>
            </a:r>
            <a:r>
              <a:rPr lang="nl-NL" sz="2400" dirty="0"/>
              <a:t>North Sea </a:t>
            </a:r>
            <a:r>
              <a:rPr lang="nl-NL" dirty="0"/>
              <a:t>       </a:t>
            </a:r>
            <a:endParaRPr dirty="0"/>
          </a:p>
        </p:txBody>
      </p:sp>
      <p:pic>
        <p:nvPicPr>
          <p:cNvPr id="9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834" y="1123950"/>
            <a:ext cx="5007860" cy="538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87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Town Hall 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86292" y="3001645"/>
            <a:ext cx="10340689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2400" dirty="0" err="1"/>
              <a:t>Gothic</a:t>
            </a:r>
          </a:p>
          <a:p>
            <a:pPr marL="285750" indent="-285750">
              <a:buFont typeface="Arial"/>
              <a:buChar char="•"/>
            </a:pPr>
            <a:r>
              <a:rPr lang="nl-NL" sz="2400" dirty="0"/>
              <a:t>3 </a:t>
            </a:r>
            <a:r>
              <a:rPr lang="nl-NL" sz="2400" dirty="0" err="1"/>
              <a:t>architects</a:t>
            </a:r>
          </a:p>
          <a:p>
            <a:pPr marL="285750" indent="-285750">
              <a:buFont typeface="Arial"/>
              <a:buChar char="•"/>
            </a:pPr>
            <a:r>
              <a:rPr lang="nl-NL" sz="2400" dirty="0"/>
              <a:t>30 </a:t>
            </a:r>
            <a:r>
              <a:rPr lang="nl-NL" sz="2400" dirty="0" err="1"/>
              <a:t>year</a:t>
            </a:r>
          </a:p>
          <a:p>
            <a:pPr marL="285750" indent="-285750">
              <a:buFont typeface="Arial"/>
              <a:buChar char="•"/>
            </a:pPr>
            <a:r>
              <a:rPr lang="nl-NL" sz="2400" dirty="0"/>
              <a:t>236 </a:t>
            </a:r>
            <a:r>
              <a:rPr lang="nl-NL" sz="2400" dirty="0" err="1"/>
              <a:t>statues</a:t>
            </a:r>
          </a:p>
          <a:p>
            <a:pPr marL="285750" indent="-285750">
              <a:buFont typeface="Arial"/>
              <a:buChar char="•"/>
            </a:pPr>
            <a:r>
              <a:rPr lang="nl-NL" sz="2400" dirty="0" err="1"/>
              <a:t>Ceremonial</a:t>
            </a:r>
            <a:r>
              <a:rPr lang="nl-NL" sz="2400" dirty="0"/>
              <a:t> </a:t>
            </a:r>
            <a:r>
              <a:rPr lang="nl-NL" sz="2400" dirty="0" err="1"/>
              <a:t>function</a:t>
            </a:r>
          </a:p>
        </p:txBody>
      </p:sp>
      <p:pic>
        <p:nvPicPr>
          <p:cNvPr id="5" name="Afbeelding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814" y="2133600"/>
            <a:ext cx="3290219" cy="4388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/>
        </p:spPr>
      </p:pic>
      <p:pic>
        <p:nvPicPr>
          <p:cNvPr id="7" name="Afbeelding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913" y="2154238"/>
            <a:ext cx="3463235" cy="4389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443803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Stella Artois (The Artois </a:t>
            </a:r>
            <a:r>
              <a:rPr lang="nl-NL" dirty="0" err="1"/>
              <a:t>Brewery</a:t>
            </a:r>
            <a:r>
              <a:rPr lang="nl-NL" dirty="0"/>
              <a:t>)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571910" y="2809875"/>
            <a:ext cx="10046914" cy="221599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2400" dirty="0" err="1"/>
              <a:t>Belgian</a:t>
            </a:r>
            <a:r>
              <a:rPr lang="nl-NL" sz="2400" dirty="0"/>
              <a:t> </a:t>
            </a:r>
            <a:r>
              <a:rPr lang="nl-NL" sz="2400" dirty="0" err="1"/>
              <a:t>Pilsner</a:t>
            </a:r>
          </a:p>
          <a:p>
            <a:pPr marL="285750" indent="-285750">
              <a:buFont typeface="Arial"/>
              <a:buChar char="•"/>
            </a:pPr>
            <a:r>
              <a:rPr lang="nl-NL" sz="2400" dirty="0"/>
              <a:t>1926</a:t>
            </a:r>
          </a:p>
          <a:p>
            <a:pPr marL="285750" indent="-285750">
              <a:buFont typeface="Arial"/>
              <a:buChar char="•"/>
            </a:pPr>
            <a:r>
              <a:rPr lang="nl-NL" sz="2400" dirty="0"/>
              <a:t>AB </a:t>
            </a:r>
            <a:r>
              <a:rPr lang="nl-NL" sz="2400" dirty="0" err="1"/>
              <a:t>InBev</a:t>
            </a:r>
            <a:endParaRPr lang="nl-NL" sz="2400" dirty="0"/>
          </a:p>
          <a:p>
            <a:r>
              <a:rPr lang="nl-NL" sz="2400" dirty="0"/>
              <a:t>= </a:t>
            </a:r>
            <a:r>
              <a:rPr lang="nl-NL" sz="2400" dirty="0" err="1"/>
              <a:t>biggest</a:t>
            </a:r>
            <a:r>
              <a:rPr lang="nl-NL" sz="2400" dirty="0"/>
              <a:t> </a:t>
            </a:r>
            <a:r>
              <a:rPr lang="nl-NL" sz="2400" dirty="0" err="1"/>
              <a:t>brewery</a:t>
            </a:r>
            <a:r>
              <a:rPr lang="nl-NL" sz="2400" dirty="0"/>
              <a:t> in </a:t>
            </a:r>
            <a:r>
              <a:rPr lang="nl-NL" sz="2400" dirty="0" err="1"/>
              <a:t>the</a:t>
            </a:r>
            <a:r>
              <a:rPr lang="nl-NL" sz="2400" dirty="0"/>
              <a:t> </a:t>
            </a:r>
            <a:r>
              <a:rPr lang="nl-NL" sz="2400" dirty="0" err="1"/>
              <a:t>world</a:t>
            </a:r>
            <a:endParaRPr lang="nl-NL" sz="2400" dirty="0"/>
          </a:p>
          <a:p>
            <a:pPr marL="285750" indent="-285750">
              <a:buFont typeface="Arial"/>
              <a:buChar char="•"/>
            </a:pPr>
            <a:r>
              <a:rPr lang="nl-NL" sz="2400" dirty="0" err="1"/>
              <a:t>Visit</a:t>
            </a:r>
          </a:p>
          <a:p>
            <a:pPr marL="285750" indent="-285750">
              <a:buFont typeface="Arial"/>
              <a:buChar char="•"/>
            </a:pPr>
            <a:endParaRPr lang="nl-NL" dirty="0"/>
          </a:p>
        </p:txBody>
      </p:sp>
      <p:pic>
        <p:nvPicPr>
          <p:cNvPr id="3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517" y="2920875"/>
            <a:ext cx="4867481" cy="3016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53616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Oude Markt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752197" y="2371725"/>
            <a:ext cx="9945619" cy="156966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2400" dirty="0" err="1"/>
              <a:t>Longest</a:t>
            </a:r>
            <a:r>
              <a:rPr lang="nl-NL" sz="2400" dirty="0"/>
              <a:t> bar in Europe</a:t>
            </a:r>
          </a:p>
          <a:p>
            <a:pPr marL="285750" indent="-285750">
              <a:buFont typeface="Arial"/>
              <a:buChar char="•"/>
            </a:pPr>
            <a:r>
              <a:rPr lang="nl-NL" sz="2400" dirty="0"/>
              <a:t>Catering </a:t>
            </a:r>
            <a:r>
              <a:rPr lang="nl-NL" sz="2400" dirty="0" err="1"/>
              <a:t>establishments</a:t>
            </a:r>
            <a:endParaRPr lang="nl-NL" sz="2400" dirty="0"/>
          </a:p>
          <a:p>
            <a:pPr marL="285750" indent="-285750">
              <a:buFont typeface="Arial"/>
              <a:buChar char="•"/>
            </a:pPr>
            <a:r>
              <a:rPr lang="nl-NL" sz="2400" dirty="0"/>
              <a:t>Meeting </a:t>
            </a:r>
            <a:r>
              <a:rPr lang="nl-NL" sz="2400" dirty="0" err="1"/>
              <a:t>place</a:t>
            </a:r>
            <a:endParaRPr lang="nl-NL" sz="2400" dirty="0"/>
          </a:p>
          <a:p>
            <a:pPr marL="285750" indent="-285750">
              <a:buFont typeface="Arial"/>
              <a:buChar char="•"/>
            </a:pPr>
            <a:r>
              <a:rPr lang="nl-NL" sz="2400" dirty="0"/>
              <a:t>Popular </a:t>
            </a:r>
            <a:r>
              <a:rPr lang="nl-NL" sz="2400" dirty="0" smtClean="0"/>
              <a:t>in warm </a:t>
            </a:r>
            <a:r>
              <a:rPr lang="nl-NL" sz="2400" dirty="0"/>
              <a:t>weather</a:t>
            </a:r>
          </a:p>
        </p:txBody>
      </p:sp>
      <p:pic>
        <p:nvPicPr>
          <p:cNvPr id="5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417" y="2311569"/>
            <a:ext cx="4902366" cy="3215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/>
        </p:spPr>
      </p:pic>
      <p:pic>
        <p:nvPicPr>
          <p:cNvPr id="7" name="Afbeelding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887" y="4505325"/>
            <a:ext cx="4971245" cy="2044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733407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4105" y="274431"/>
            <a:ext cx="5200639" cy="3088102"/>
          </a:xfrm>
          <a:prstGeom prst="roundRect">
            <a:avLst>
              <a:gd name="adj" fmla="val 5343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Afbeelding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0574" y="3693290"/>
            <a:ext cx="4979432" cy="2959922"/>
          </a:xfrm>
          <a:prstGeom prst="roundRect">
            <a:avLst>
              <a:gd name="adj" fmla="val 5832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Saint Peter's Church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457528" y="2219325"/>
            <a:ext cx="7052733" cy="36322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Grote </a:t>
            </a:r>
            <a:r>
              <a:rPr lang="en-US" sz="2400" dirty="0" err="1"/>
              <a:t>Markt</a:t>
            </a:r>
            <a:endParaRPr lang="en-US" sz="2400" dirty="0"/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Build in 15th century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Gothic style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Unfinished tower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15" y="2219325"/>
            <a:ext cx="5939584" cy="4454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28356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9255" y="293836"/>
            <a:ext cx="4615552" cy="2749402"/>
          </a:xfrm>
          <a:prstGeom prst="roundRect">
            <a:avLst>
              <a:gd name="adj" fmla="val 5343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6" name="Afbeelding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7337" y="3584753"/>
            <a:ext cx="4877470" cy="2901119"/>
          </a:xfrm>
          <a:prstGeom prst="roundRect">
            <a:avLst>
              <a:gd name="adj" fmla="val 5832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Great Beguinage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810000" y="2514600"/>
            <a:ext cx="7052733" cy="36322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400" u="sng" dirty="0"/>
              <a:t>Past</a:t>
            </a:r>
            <a:endParaRPr lang="nl-NL" sz="24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13th – 17th century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About 360 beguines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sz="2400" u="sng" dirty="0"/>
              <a:t>Now</a:t>
            </a:r>
            <a:endParaRPr lang="en-US" sz="24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Listed as </a:t>
            </a:r>
            <a:r>
              <a:rPr lang="en-US" sz="2400" dirty="0" err="1"/>
              <a:t>Unesco</a:t>
            </a:r>
            <a:r>
              <a:rPr lang="en-US" sz="2400" dirty="0"/>
              <a:t> World Heritage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Owned by the University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u="sng" dirty="0"/>
          </a:p>
        </p:txBody>
      </p:sp>
      <p:sp>
        <p:nvSpPr>
          <p:cNvPr id="5" name="Action Button: Information 4">
            <a:hlinkClick r:id="rId4" highlightClick="1"/>
          </p:cNvPr>
          <p:cNvSpPr/>
          <p:nvPr/>
        </p:nvSpPr>
        <p:spPr>
          <a:xfrm>
            <a:off x="1223493" y="5841178"/>
            <a:ext cx="656822" cy="60530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097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601" y="447188"/>
            <a:ext cx="4237248" cy="2516712"/>
          </a:xfrm>
          <a:prstGeom prst="roundRect">
            <a:avLst>
              <a:gd name="adj" fmla="val 5343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3" name="Afbeelding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6017" y="3540627"/>
            <a:ext cx="4573458" cy="2718690"/>
          </a:xfrm>
          <a:prstGeom prst="roundRect">
            <a:avLst>
              <a:gd name="adj" fmla="val 5832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Park Abbey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514719" y="2133600"/>
            <a:ext cx="7052733" cy="36322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dirty="0" err="1"/>
              <a:t>Norbertine</a:t>
            </a:r>
            <a:r>
              <a:rPr lang="en-US" sz="2400" dirty="0"/>
              <a:t> abbey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 In </a:t>
            </a:r>
            <a:r>
              <a:rPr lang="en-US" sz="2400" dirty="0" err="1"/>
              <a:t>Heverlee</a:t>
            </a:r>
            <a:r>
              <a:rPr lang="en-US" sz="2400" dirty="0"/>
              <a:t>, next to Leuven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 Best preserved abbey in Belgium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 New museum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9548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University </a:t>
            </a:r>
            <a:r>
              <a:rPr lang="nl-NL" dirty="0" err="1"/>
              <a:t>library</a:t>
            </a:r>
            <a:r>
              <a:rPr lang="nl-NL" dirty="0"/>
              <a:t> &amp; </a:t>
            </a:r>
            <a:r>
              <a:rPr lang="nl-NL" dirty="0" err="1"/>
              <a:t>tower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519054" y="2826328"/>
            <a:ext cx="9950225" cy="307776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nl-NL" sz="2400" dirty="0"/>
              <a:t>1636: </a:t>
            </a:r>
            <a:r>
              <a:rPr lang="nl-NL" sz="2400" dirty="0" err="1"/>
              <a:t>established</a:t>
            </a:r>
            <a:endParaRPr lang="nl-NL" sz="24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nl-NL" sz="2400" dirty="0"/>
              <a:t>1914: </a:t>
            </a:r>
            <a:r>
              <a:rPr lang="nl-NL" sz="2400" dirty="0" err="1"/>
              <a:t>burned</a:t>
            </a:r>
            <a:r>
              <a:rPr lang="nl-NL" sz="2400" dirty="0"/>
              <a:t> down </a:t>
            </a:r>
            <a:r>
              <a:rPr lang="nl-NL" sz="2400" dirty="0" err="1"/>
              <a:t>by</a:t>
            </a:r>
            <a:r>
              <a:rPr lang="nl-NL" sz="2400" dirty="0"/>
              <a:t> </a:t>
            </a:r>
            <a:r>
              <a:rPr lang="nl-NL" sz="2400" dirty="0" err="1"/>
              <a:t>Germans</a:t>
            </a:r>
            <a:endParaRPr lang="nl-NL" sz="24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nl-NL" sz="2400" dirty="0"/>
              <a:t>WWII: new </a:t>
            </a:r>
            <a:r>
              <a:rPr lang="nl-NL" sz="2400" dirty="0" err="1"/>
              <a:t>fire</a:t>
            </a:r>
            <a:endParaRPr lang="nl-NL" sz="24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nl-NL" sz="2400" dirty="0"/>
              <a:t>1951: </a:t>
            </a:r>
            <a:r>
              <a:rPr lang="nl-NL" sz="2400" dirty="0" err="1"/>
              <a:t>rebuilt</a:t>
            </a:r>
            <a:endParaRPr lang="nl-NL" sz="24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nl-NL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nl-NL" sz="2400" dirty="0"/>
          </a:p>
        </p:txBody>
      </p:sp>
      <p:pic>
        <p:nvPicPr>
          <p:cNvPr id="6" name="Afbeelding 6" descr="22386558_871919002975032_1154961257_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443" y="2247900"/>
            <a:ext cx="4004087" cy="400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16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M-Museum Leuven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527088" y="3286930"/>
            <a:ext cx="10575056" cy="255454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nl-NL" sz="2400" dirty="0" err="1"/>
              <a:t>Opened</a:t>
            </a:r>
            <a:r>
              <a:rPr lang="nl-NL" sz="2400" dirty="0"/>
              <a:t> in 2009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nl-NL" sz="2400" dirty="0"/>
              <a:t>Architect </a:t>
            </a:r>
            <a:r>
              <a:rPr lang="nl-NL" sz="2400" dirty="0" err="1"/>
              <a:t>Stephane</a:t>
            </a:r>
            <a:r>
              <a:rPr lang="nl-NL" sz="2400" dirty="0"/>
              <a:t> Beel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nl-NL" sz="2400" dirty="0" err="1"/>
              <a:t>Exhibitions</a:t>
            </a:r>
            <a:endParaRPr lang="nl-NL" sz="2400" dirty="0"/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nl-NL" sz="2400" dirty="0"/>
              <a:t>Old art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nl-NL" sz="2400" dirty="0"/>
              <a:t>New art</a:t>
            </a:r>
          </a:p>
        </p:txBody>
      </p:sp>
      <p:pic>
        <p:nvPicPr>
          <p:cNvPr id="3" name="Afbeelding 4" descr="22414422_871918882975044_582573014_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145" y="2168888"/>
            <a:ext cx="4441461" cy="44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03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Botanical</a:t>
            </a:r>
            <a:r>
              <a:rPr lang="nl-NL" dirty="0"/>
              <a:t> Garden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34399" y="3210205"/>
            <a:ext cx="10636563" cy="150810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nl-NL" sz="2400" dirty="0" err="1"/>
              <a:t>Catholic</a:t>
            </a:r>
            <a:r>
              <a:rPr lang="nl-NL" sz="2400" dirty="0"/>
              <a:t> University of Leuven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nl-NL" sz="2400" dirty="0" err="1"/>
              <a:t>Students</a:t>
            </a:r>
            <a:r>
              <a:rPr lang="nl-NL" sz="2400" dirty="0"/>
              <a:t> of </a:t>
            </a:r>
            <a:r>
              <a:rPr lang="nl-NL" sz="2400" dirty="0" err="1"/>
              <a:t>medicine</a:t>
            </a:r>
            <a:r>
              <a:rPr lang="nl-NL" sz="2400" dirty="0"/>
              <a:t> in 1738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nl-NL" sz="2400" dirty="0" err="1"/>
              <a:t>Oldest</a:t>
            </a:r>
            <a:r>
              <a:rPr lang="nl-NL" sz="2400" dirty="0"/>
              <a:t> </a:t>
            </a:r>
            <a:r>
              <a:rPr lang="nl-NL" sz="2400" dirty="0" err="1"/>
              <a:t>one</a:t>
            </a:r>
            <a:r>
              <a:rPr lang="nl-NL" sz="2400" dirty="0"/>
              <a:t> in Belgium</a:t>
            </a:r>
          </a:p>
        </p:txBody>
      </p:sp>
      <p:pic>
        <p:nvPicPr>
          <p:cNvPr id="3" name="Afbeelding 4" descr="22385333_871918782975054_1986412480_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504" y="2155343"/>
            <a:ext cx="4035906" cy="403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0637" y="3777872"/>
            <a:ext cx="89777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7200" dirty="0">
                <a:latin typeface="Arial Rounded MT Bold" panose="020F0704030504030204" pitchFamily="34" charset="0"/>
              </a:rPr>
              <a:t> </a:t>
            </a:r>
            <a:r>
              <a:rPr lang="fr-BE" sz="16600" dirty="0" err="1">
                <a:latin typeface="Edwardian Script ITC" panose="030303020407070D0804" pitchFamily="66" charset="0"/>
              </a:rPr>
              <a:t>Thank</a:t>
            </a:r>
            <a:r>
              <a:rPr lang="fr-BE" sz="13800" dirty="0">
                <a:latin typeface="Amienne" panose="04000508060000020003" pitchFamily="82" charset="0"/>
              </a:rPr>
              <a:t> </a:t>
            </a:r>
            <a:r>
              <a:rPr lang="fr-BE" sz="13800" dirty="0" err="1">
                <a:latin typeface="Edwardian Script ITC" panose="030303020407070D0804" pitchFamily="66" charset="0"/>
              </a:rPr>
              <a:t>you</a:t>
            </a:r>
            <a:r>
              <a:rPr lang="fr-BE" sz="13800" dirty="0">
                <a:latin typeface="Amienne" panose="04000508060000020003" pitchFamily="82" charset="0"/>
              </a:rPr>
              <a:t> </a:t>
            </a:r>
            <a:endParaRPr lang="fr-BE" sz="7200" dirty="0">
              <a:latin typeface="Amienne" panose="04000508060000020003" pitchFamily="82" charset="0"/>
            </a:endParaRPr>
          </a:p>
        </p:txBody>
      </p:sp>
      <p:sp>
        <p:nvSpPr>
          <p:cNvPr id="5" name="TextBox 3"/>
          <p:cNvSpPr txBox="1"/>
          <p:nvPr/>
        </p:nvSpPr>
        <p:spPr>
          <a:xfrm>
            <a:off x="1133529" y="906146"/>
            <a:ext cx="1005485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7200" dirty="0">
                <a:latin typeface="Arial Rounded MT Bold" panose="020F0704030504030204" pitchFamily="34" charset="0"/>
              </a:rPr>
              <a:t> </a:t>
            </a:r>
            <a:r>
              <a:rPr lang="fr-BE" sz="16600" dirty="0" smtClean="0">
                <a:latin typeface="Edwardian Script ITC" panose="030303020407070D0804" pitchFamily="66" charset="0"/>
              </a:rPr>
              <a:t>Come </a:t>
            </a:r>
            <a:r>
              <a:rPr lang="fr-BE" sz="16600" dirty="0" err="1" smtClean="0">
                <a:latin typeface="Edwardian Script ITC" panose="030303020407070D0804" pitchFamily="66" charset="0"/>
              </a:rPr>
              <a:t>visit</a:t>
            </a:r>
            <a:r>
              <a:rPr lang="fr-BE" sz="16600" dirty="0" smtClean="0">
                <a:latin typeface="Edwardian Script ITC" panose="030303020407070D0804" pitchFamily="66" charset="0"/>
              </a:rPr>
              <a:t> us!!</a:t>
            </a:r>
            <a:endParaRPr lang="fr-BE" sz="7200" dirty="0">
              <a:latin typeface="Amienne" panose="040005080600000200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99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BELGIUM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DUTCH-SPEAKING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FRENCH-SPEAKING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GERMAN-SPEAKING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BRUSSELS</a:t>
            </a:r>
            <a:r>
              <a:rPr lang="en-US" dirty="0">
                <a:solidFill>
                  <a:srgbClr val="FFFF00"/>
                </a:solidFill>
              </a:rPr>
              <a:t>: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DUTCH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+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FRENCH 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029" y="1223357"/>
            <a:ext cx="6647244" cy="5285507"/>
          </a:xfrm>
          <a:prstGeom prst="rect">
            <a:avLst/>
          </a:prstGeom>
        </p:spPr>
      </p:pic>
      <p:cxnSp>
        <p:nvCxnSpPr>
          <p:cNvPr id="6" name="Rechte verbindingslijn met pijl 5"/>
          <p:cNvCxnSpPr/>
          <p:nvPr/>
        </p:nvCxnSpPr>
        <p:spPr>
          <a:xfrm flipH="1">
            <a:off x="9152313" y="1223357"/>
            <a:ext cx="1097280" cy="9989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 flipV="1">
            <a:off x="7115695" y="4588625"/>
            <a:ext cx="1137956" cy="11222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10307782" y="932413"/>
            <a:ext cx="136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Flanders</a:t>
            </a:r>
            <a:endParaRPr lang="nl-BE" dirty="0"/>
          </a:p>
        </p:txBody>
      </p:sp>
      <p:sp>
        <p:nvSpPr>
          <p:cNvPr id="12" name="Tekstvak 11"/>
          <p:cNvSpPr txBox="1"/>
          <p:nvPr/>
        </p:nvSpPr>
        <p:spPr>
          <a:xfrm>
            <a:off x="6088630" y="5748109"/>
            <a:ext cx="159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Wallonia</a:t>
            </a:r>
            <a:endParaRPr lang="nl-BE" dirty="0"/>
          </a:p>
        </p:txBody>
      </p:sp>
      <p:sp>
        <p:nvSpPr>
          <p:cNvPr id="9" name="Actieknop: Film 6">
            <a:hlinkClick r:id="rId3" highlightClick="1"/>
          </p:cNvPr>
          <p:cNvSpPr/>
          <p:nvPr/>
        </p:nvSpPr>
        <p:spPr>
          <a:xfrm>
            <a:off x="727191" y="5784094"/>
            <a:ext cx="817467" cy="666694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04669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BELGIUM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5487" y="1466850"/>
            <a:ext cx="10554574" cy="3636511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/>
              <a:t>3 </a:t>
            </a:r>
            <a:r>
              <a:rPr lang="nl-NL" sz="2400" dirty="0" err="1"/>
              <a:t>typical</a:t>
            </a:r>
            <a:r>
              <a:rPr lang="nl-NL" sz="2400" dirty="0"/>
              <a:t> </a:t>
            </a:r>
            <a:r>
              <a:rPr lang="nl-NL" sz="2400" dirty="0" err="1"/>
              <a:t>Belgian</a:t>
            </a:r>
            <a:r>
              <a:rPr lang="nl-NL" sz="2400" dirty="0"/>
              <a:t> </a:t>
            </a:r>
            <a:r>
              <a:rPr lang="nl-NL" sz="2400" dirty="0" err="1"/>
              <a:t>things</a:t>
            </a:r>
            <a:endParaRPr lang="nl-NL" sz="24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2400" dirty="0"/>
              <a:t>Chocolate</a:t>
            </a:r>
            <a:endParaRPr sz="24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2400" dirty="0"/>
              <a:t>Beer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nl-NL" sz="2400" dirty="0"/>
              <a:t>French Fries</a:t>
            </a:r>
          </a:p>
        </p:txBody>
      </p:sp>
      <p:pic>
        <p:nvPicPr>
          <p:cNvPr id="4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290" y="1869118"/>
            <a:ext cx="3539785" cy="2442532"/>
          </a:xfrm>
          <a:prstGeom prst="rect">
            <a:avLst/>
          </a:prstGeom>
        </p:spPr>
      </p:pic>
      <p:pic>
        <p:nvPicPr>
          <p:cNvPr id="6" name="Afbeelding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035" y="4533900"/>
            <a:ext cx="6545753" cy="1874419"/>
          </a:xfrm>
          <a:prstGeom prst="rect">
            <a:avLst/>
          </a:prstGeom>
        </p:spPr>
      </p:pic>
      <p:pic>
        <p:nvPicPr>
          <p:cNvPr id="8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809" y="1656715"/>
            <a:ext cx="3494885" cy="268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17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SCHOOL SYSTEM IN BELGIUM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557399" y="2676697"/>
            <a:ext cx="1107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Nursery school – as of 3 years 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Primary school – 6 to 12 years 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Secondary school – 12 – 18 years 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College or university  - 18 to ? years old</a:t>
            </a:r>
          </a:p>
        </p:txBody>
      </p:sp>
    </p:spTree>
    <p:extLst>
      <p:ext uri="{BB962C8B-B14F-4D97-AF65-F5344CB8AC3E}">
        <p14:creationId xmlns:p14="http://schemas.microsoft.com/office/powerpoint/2010/main" val="473947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65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2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OUR SCHOOL, CAMPUS REDINGENHOF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06284" y="2778064"/>
            <a:ext cx="30450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ASO (general)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Professional Athletes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Sports &amp; sciences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26426" y="2778064"/>
            <a:ext cx="4745182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TSO (technical)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Social sciences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Informatics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Sports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Tourism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Commerce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21681" y="2771023"/>
            <a:ext cx="371994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BSO (vocational)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Woodwork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Car mechanics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Hair dressing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Office administration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Publicity</a:t>
            </a:r>
            <a:endParaRPr lang="en-US" sz="2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0047010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Our </a:t>
            </a:r>
            <a:r>
              <a:rPr lang="fr-BE" dirty="0" err="1" smtClean="0"/>
              <a:t>school</a:t>
            </a:r>
            <a:r>
              <a:rPr lang="fr-BE" dirty="0" smtClean="0"/>
              <a:t>: </a:t>
            </a:r>
            <a:endParaRPr lang="fr-BE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24" y="2312439"/>
            <a:ext cx="5714380" cy="4285785"/>
          </a:xfrm>
        </p:spPr>
      </p:pic>
      <p:sp>
        <p:nvSpPr>
          <p:cNvPr id="4" name="Actieknop: Film 3">
            <a:hlinkClick r:id="rId3" highlightClick="1"/>
          </p:cNvPr>
          <p:cNvSpPr/>
          <p:nvPr/>
        </p:nvSpPr>
        <p:spPr>
          <a:xfrm>
            <a:off x="494270" y="5980670"/>
            <a:ext cx="741406" cy="733168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916" y="152266"/>
            <a:ext cx="4416293" cy="156029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964" y="2929993"/>
            <a:ext cx="2978604" cy="366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75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Playground</a:t>
            </a:r>
            <a:r>
              <a:rPr lang="nl-BE" dirty="0" smtClean="0"/>
              <a:t>: a </a:t>
            </a:r>
            <a:r>
              <a:rPr lang="nl-BE" dirty="0" err="1" smtClean="0"/>
              <a:t>place</a:t>
            </a:r>
            <a:r>
              <a:rPr lang="nl-BE" dirty="0" smtClean="0"/>
              <a:t> </a:t>
            </a:r>
            <a:r>
              <a:rPr lang="nl-BE" dirty="0" err="1" smtClean="0"/>
              <a:t>to</a:t>
            </a:r>
            <a:r>
              <a:rPr lang="nl-BE" dirty="0" smtClean="0"/>
              <a:t> meet</a:t>
            </a:r>
            <a:endParaRPr lang="nl-BE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/>
          <a:stretch/>
        </p:blipFill>
        <p:spPr>
          <a:xfrm>
            <a:off x="810000" y="2600872"/>
            <a:ext cx="4597016" cy="3638550"/>
          </a:xfr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/>
          <a:stretch/>
        </p:blipFill>
        <p:spPr>
          <a:xfrm>
            <a:off x="6253656" y="2600872"/>
            <a:ext cx="4536855" cy="3638550"/>
          </a:xfrm>
        </p:spPr>
      </p:pic>
    </p:spTree>
    <p:extLst>
      <p:ext uri="{BB962C8B-B14F-4D97-AF65-F5344CB8AC3E}">
        <p14:creationId xmlns:p14="http://schemas.microsoft.com/office/powerpoint/2010/main" val="10346740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eerbaar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Citeerbaar</Template>
  <TotalTime>589</TotalTime>
  <Words>382</Words>
  <Application>Microsoft Office PowerPoint</Application>
  <PresentationFormat>Breedbeeld</PresentationFormat>
  <Paragraphs>147</Paragraphs>
  <Slides>29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7" baseType="lpstr">
      <vt:lpstr>Amienne</vt:lpstr>
      <vt:lpstr>Arial</vt:lpstr>
      <vt:lpstr>Arial Rounded MT Bold</vt:lpstr>
      <vt:lpstr>Calibri</vt:lpstr>
      <vt:lpstr>Century Gothic</vt:lpstr>
      <vt:lpstr>Edwardian Script ITC</vt:lpstr>
      <vt:lpstr>Wingdings 2</vt:lpstr>
      <vt:lpstr>Citeerbaar</vt:lpstr>
      <vt:lpstr>BELGIUM-LEUVEN GO! atheneum Leuven</vt:lpstr>
      <vt:lpstr>BELGIUM</vt:lpstr>
      <vt:lpstr>BELGIUM</vt:lpstr>
      <vt:lpstr>BELGIUM</vt:lpstr>
      <vt:lpstr>SCHOOL SYSTEM IN BELGIUM</vt:lpstr>
      <vt:lpstr>PowerPoint-presentatie</vt:lpstr>
      <vt:lpstr>OUR SCHOOL, CAMPUS REDINGENHOF</vt:lpstr>
      <vt:lpstr>Our school: </vt:lpstr>
      <vt:lpstr>Playground: a place to meet</vt:lpstr>
      <vt:lpstr>TSO/ Technical - Tourism class  </vt:lpstr>
      <vt:lpstr>ASO/TSO: Sport</vt:lpstr>
      <vt:lpstr>BSO: Hairdressing</vt:lpstr>
      <vt:lpstr>BSO: Publicity </vt:lpstr>
      <vt:lpstr>BSO: Automechanics and Woodworks</vt:lpstr>
      <vt:lpstr>School restaurant:</vt:lpstr>
      <vt:lpstr>LEUVEN</vt:lpstr>
      <vt:lpstr>Important information about LEUVEN</vt:lpstr>
      <vt:lpstr>Type of tourism in LEUVEN</vt:lpstr>
      <vt:lpstr>PowerPoint-presentatie</vt:lpstr>
      <vt:lpstr>Town Hall </vt:lpstr>
      <vt:lpstr>Stella Artois (The Artois Brewery)</vt:lpstr>
      <vt:lpstr>Oude Markt</vt:lpstr>
      <vt:lpstr>Saint Peter's Church</vt:lpstr>
      <vt:lpstr>Great Beguinage</vt:lpstr>
      <vt:lpstr>Park Abbey</vt:lpstr>
      <vt:lpstr>University library &amp; tower</vt:lpstr>
      <vt:lpstr>M-Museum Leuven</vt:lpstr>
      <vt:lpstr>Botanical Garden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BELGIUM-LEUVEN</dc:title>
  <dc:creator>Leerkracht</dc:creator>
  <cp:lastModifiedBy>Diane Lemmens</cp:lastModifiedBy>
  <cp:revision>452</cp:revision>
  <dcterms:created xsi:type="dcterms:W3CDTF">2017-09-22T07:08:50Z</dcterms:created>
  <dcterms:modified xsi:type="dcterms:W3CDTF">2020-11-12T11:41:13Z</dcterms:modified>
</cp:coreProperties>
</file>