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0" r:id="rId10"/>
    <p:sldId id="261" r:id="rId11"/>
    <p:sldId id="264" r:id="rId12"/>
    <p:sldId id="262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AEF9-9A29-4866-A143-8F117584F74A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23D9-F21A-451B-A7E5-D0CD9FCE8798}" type="slidenum">
              <a:rPr lang="hr-HR" smtClean="0"/>
              <a:t>‹#›</a:t>
            </a:fld>
            <a:endParaRPr lang="hr-HR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AEF9-9A29-4866-A143-8F117584F74A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23D9-F21A-451B-A7E5-D0CD9FCE879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AEF9-9A29-4866-A143-8F117584F74A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23D9-F21A-451B-A7E5-D0CD9FCE879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AEF9-9A29-4866-A143-8F117584F74A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23D9-F21A-451B-A7E5-D0CD9FCE879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AEF9-9A29-4866-A143-8F117584F74A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89B23D9-F21A-451B-A7E5-D0CD9FCE8798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AEF9-9A29-4866-A143-8F117584F74A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23D9-F21A-451B-A7E5-D0CD9FCE879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AEF9-9A29-4866-A143-8F117584F74A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23D9-F21A-451B-A7E5-D0CD9FCE879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AEF9-9A29-4866-A143-8F117584F74A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23D9-F21A-451B-A7E5-D0CD9FCE879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AEF9-9A29-4866-A143-8F117584F74A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23D9-F21A-451B-A7E5-D0CD9FCE879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AEF9-9A29-4866-A143-8F117584F74A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23D9-F21A-451B-A7E5-D0CD9FCE879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Kliknite ikonu da biste dodali  sliku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AEF9-9A29-4866-A143-8F117584F74A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23D9-F21A-451B-A7E5-D0CD9FCE879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103AEF9-9A29-4866-A143-8F117584F74A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89B23D9-F21A-451B-A7E5-D0CD9FCE8798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http://airbnb.com/" TargetMode="External"/><Relationship Id="rId7" Type="http://schemas.openxmlformats.org/officeDocument/2006/relationships/hyperlink" Target="http://www.jadran-porec.hr/en/real-estate/" TargetMode="External"/><Relationship Id="rId2" Type="http://schemas.openxmlformats.org/officeDocument/2006/relationships/hyperlink" Target="http://booking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alestatecroatia.com/eng/list.asp?mjesto=PORE%C4%8C" TargetMode="External"/><Relationship Id="rId5" Type="http://schemas.openxmlformats.org/officeDocument/2006/relationships/hyperlink" Target="http://www.myporec.com/hr/smjestaj" TargetMode="External"/><Relationship Id="rId10" Type="http://schemas.openxmlformats.org/officeDocument/2006/relationships/image" Target="../media/image15.png"/><Relationship Id="rId4" Type="http://schemas.openxmlformats.org/officeDocument/2006/relationships/hyperlink" Target="http://traum-fereinwohnungen.de/" TargetMode="External"/><Relationship Id="rId9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8229600" cy="1828800"/>
          </a:xfrm>
        </p:spPr>
        <p:txBody>
          <a:bodyPr/>
          <a:lstStyle/>
          <a:p>
            <a:r>
              <a:rPr lang="hr-HR" dirty="0" err="1" smtClean="0"/>
              <a:t>Finding</a:t>
            </a:r>
            <a:r>
              <a:rPr lang="hr-HR" dirty="0" smtClean="0"/>
              <a:t> a </a:t>
            </a:r>
            <a:r>
              <a:rPr lang="hr-HR" dirty="0" err="1" smtClean="0"/>
              <a:t>job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croatia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943292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97152"/>
            <a:ext cx="4071194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516" y="4797152"/>
            <a:ext cx="3302633" cy="1510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39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709160"/>
          </a:xfrm>
        </p:spPr>
        <p:txBody>
          <a:bodyPr/>
          <a:lstStyle/>
          <a:p>
            <a:r>
              <a:rPr lang="en-US" dirty="0" smtClean="0"/>
              <a:t>ENIC-NARIC </a:t>
            </a:r>
            <a:r>
              <a:rPr lang="en-US" dirty="0" err="1" smtClean="0"/>
              <a:t>centres</a:t>
            </a:r>
            <a:r>
              <a:rPr lang="en-US" dirty="0" smtClean="0"/>
              <a:t> in each country are competent for the recognition of qualification </a:t>
            </a:r>
            <a:r>
              <a:rPr lang="en-US" dirty="0" smtClean="0">
                <a:solidFill>
                  <a:srgbClr val="0070C0"/>
                </a:solidFill>
              </a:rPr>
              <a:t>http://www.enic-naric.net/ </a:t>
            </a:r>
            <a:endParaRPr lang="hr-HR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Information about the steps to be taken can be found under the section “Living &amp; Working” on the EURES portal.</a:t>
            </a:r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999625"/>
            <a:ext cx="3313801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0513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7200" dirty="0" smtClean="0"/>
              <a:t>ACCOMODATION</a:t>
            </a:r>
            <a:endParaRPr lang="hr-HR" sz="7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51520" y="3933056"/>
            <a:ext cx="8745016" cy="1487016"/>
          </a:xfrm>
        </p:spPr>
        <p:txBody>
          <a:bodyPr>
            <a:normAutofit/>
          </a:bodyPr>
          <a:lstStyle/>
          <a:p>
            <a:r>
              <a:rPr lang="hr-HR" dirty="0"/>
              <a:t>H</a:t>
            </a:r>
            <a:r>
              <a:rPr lang="en-US" dirty="0" smtClean="0"/>
              <a:t>ow to look</a:t>
            </a:r>
            <a:r>
              <a:rPr lang="hr-HR" dirty="0" smtClean="0"/>
              <a:t> for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find</a:t>
            </a:r>
            <a:endParaRPr lang="hr-HR" dirty="0" smtClean="0"/>
          </a:p>
          <a:p>
            <a:r>
              <a:rPr lang="en-US" smtClean="0"/>
              <a:t> accommodation</a:t>
            </a:r>
            <a:r>
              <a:rPr lang="hr-HR" dirty="0" smtClean="0"/>
              <a:t> for </a:t>
            </a:r>
            <a:r>
              <a:rPr lang="hr-HR" dirty="0" err="1" smtClean="0"/>
              <a:t>working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staying</a:t>
            </a:r>
            <a:r>
              <a:rPr lang="en-US" dirty="0" smtClean="0"/>
              <a:t> in Croatia</a:t>
            </a:r>
            <a:r>
              <a:rPr lang="hr-HR" dirty="0" smtClean="0"/>
              <a:t>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41367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75989" y="0"/>
            <a:ext cx="8229600" cy="1143000"/>
          </a:xfrm>
        </p:spPr>
        <p:txBody>
          <a:bodyPr/>
          <a:lstStyle/>
          <a:p>
            <a:r>
              <a:rPr lang="hr-HR" dirty="0" smtClean="0"/>
              <a:t>WEB PAGES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016694"/>
            <a:ext cx="8229600" cy="4525963"/>
          </a:xfrm>
        </p:spPr>
        <p:txBody>
          <a:bodyPr/>
          <a:lstStyle/>
          <a:p>
            <a:r>
              <a:rPr lang="hr-HR" dirty="0" smtClean="0">
                <a:hlinkClick r:id="rId2"/>
              </a:rPr>
              <a:t>http://booking.com/</a:t>
            </a:r>
            <a:endParaRPr lang="hr-HR" dirty="0" smtClean="0"/>
          </a:p>
          <a:p>
            <a:r>
              <a:rPr lang="hr-HR" dirty="0" smtClean="0">
                <a:hlinkClick r:id="rId3"/>
              </a:rPr>
              <a:t>http://airbnb.com/</a:t>
            </a:r>
            <a:endParaRPr lang="hr-HR" dirty="0" smtClean="0"/>
          </a:p>
          <a:p>
            <a:r>
              <a:rPr lang="hr-HR" dirty="0" smtClean="0">
                <a:hlinkClick r:id="rId4"/>
              </a:rPr>
              <a:t>http://traum-fereinwohnungen.de/</a:t>
            </a:r>
            <a:endParaRPr lang="hr-HR" dirty="0" smtClean="0"/>
          </a:p>
          <a:p>
            <a:r>
              <a:rPr lang="hr-HR" dirty="0" smtClean="0">
                <a:hlinkClick r:id="rId5"/>
              </a:rPr>
              <a:t>http://www.myporec.com/</a:t>
            </a:r>
            <a:r>
              <a:rPr lang="hr-HR" dirty="0" err="1" smtClean="0">
                <a:hlinkClick r:id="rId5"/>
              </a:rPr>
              <a:t>hr</a:t>
            </a:r>
            <a:r>
              <a:rPr lang="hr-HR" dirty="0" smtClean="0">
                <a:hlinkClick r:id="rId5"/>
              </a:rPr>
              <a:t>/</a:t>
            </a:r>
            <a:r>
              <a:rPr lang="hr-HR" dirty="0" err="1" smtClean="0">
                <a:hlinkClick r:id="rId5"/>
              </a:rPr>
              <a:t>smjestaj</a:t>
            </a:r>
            <a:endParaRPr lang="hr-HR" dirty="0" smtClean="0"/>
          </a:p>
          <a:p>
            <a:r>
              <a:rPr lang="hr-HR" dirty="0" smtClean="0">
                <a:hlinkClick r:id="rId6"/>
              </a:rPr>
              <a:t>http://www.realestatecroatia.com/</a:t>
            </a:r>
            <a:r>
              <a:rPr lang="hr-HR" dirty="0" err="1" smtClean="0">
                <a:hlinkClick r:id="rId6"/>
              </a:rPr>
              <a:t>eng</a:t>
            </a:r>
            <a:r>
              <a:rPr lang="hr-HR" dirty="0" smtClean="0">
                <a:hlinkClick r:id="rId6"/>
              </a:rPr>
              <a:t>/</a:t>
            </a:r>
            <a:r>
              <a:rPr lang="hr-HR" dirty="0" err="1" smtClean="0">
                <a:hlinkClick r:id="rId6"/>
              </a:rPr>
              <a:t>list.asp</a:t>
            </a:r>
            <a:r>
              <a:rPr lang="hr-HR" dirty="0" smtClean="0">
                <a:hlinkClick r:id="rId6"/>
              </a:rPr>
              <a:t>?mjesto=PORE%C4%8C</a:t>
            </a:r>
            <a:endParaRPr lang="hr-HR" dirty="0" smtClean="0"/>
          </a:p>
          <a:p>
            <a:r>
              <a:rPr lang="hr-HR" dirty="0" smtClean="0">
                <a:hlinkClick r:id="rId7"/>
              </a:rPr>
              <a:t>http://www.jadran-porec.hr/en/real-estate/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518942"/>
            <a:ext cx="3537649" cy="572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636" y="5009010"/>
            <a:ext cx="1647627" cy="1647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664" y="4789737"/>
            <a:ext cx="244792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1494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21296" y="332656"/>
            <a:ext cx="6210944" cy="6192688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most sought after jobs on the European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labour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market are</a:t>
            </a:r>
            <a:r>
              <a:rPr lang="hr-H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health care, IT, engineering professions, the metal industry and those in tourism and catering, especially seasonal ones. </a:t>
            </a:r>
            <a:endParaRPr lang="hr-H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137160" indent="0" algn="just">
              <a:buNone/>
            </a:pP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Croatian Employment Service (HZZ) announces job vacancies from companies of different EU countries for jobs that are not in deficit in Croatia</a:t>
            </a:r>
          </a:p>
          <a:p>
            <a:pPr marL="137160" indent="0" algn="just">
              <a:buNone/>
            </a:pP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HZZ publishes all job vacancies including high ranking job positions on </a:t>
            </a:r>
            <a:r>
              <a:rPr lang="hr-H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this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web page</a:t>
            </a:r>
            <a:endParaRPr lang="hr-H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137160" indent="0" algn="just">
              <a:buNone/>
            </a:pPr>
            <a:endParaRPr lang="hr-H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137160" indent="0" algn="just">
              <a:buNone/>
            </a:pP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https://burzarada.hzz.hr/Posloprimac_Radnamjesta.aspx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695" y="908720"/>
            <a:ext cx="1857375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695" y="3933056"/>
            <a:ext cx="1853805" cy="184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898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95190" y="260648"/>
            <a:ext cx="8229600" cy="4709160"/>
          </a:xfrm>
        </p:spPr>
        <p:txBody>
          <a:bodyPr>
            <a:normAutofit/>
          </a:bodyPr>
          <a:lstStyle/>
          <a:p>
            <a:r>
              <a:rPr lang="en-US" dirty="0" smtClean="0"/>
              <a:t>.Before anyone starts looking for a job in a foreign country</a:t>
            </a:r>
            <a:r>
              <a:rPr lang="hr-HR" dirty="0"/>
              <a:t> </a:t>
            </a:r>
            <a:r>
              <a:rPr lang="en-US" dirty="0" smtClean="0"/>
              <a:t>we suggest</a:t>
            </a:r>
            <a:r>
              <a:rPr lang="hr-HR" dirty="0" smtClean="0"/>
              <a:t>: </a:t>
            </a:r>
            <a:r>
              <a:rPr lang="en-US" dirty="0" smtClean="0"/>
              <a:t>make a short inquiry about the usual job policies, wages and living costs in that country</a:t>
            </a:r>
            <a:r>
              <a:rPr lang="hr-HR" dirty="0" smtClean="0"/>
              <a:t>.</a:t>
            </a:r>
          </a:p>
          <a:p>
            <a:r>
              <a:rPr lang="en-US" dirty="0" smtClean="0"/>
              <a:t>Job </a:t>
            </a:r>
            <a:r>
              <a:rPr lang="en-US" dirty="0" err="1" smtClean="0"/>
              <a:t>vacancie</a:t>
            </a:r>
            <a:r>
              <a:rPr lang="hr-HR" dirty="0" smtClean="0"/>
              <a:t>s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en-US" dirty="0" smtClean="0"/>
              <a:t>be found on</a:t>
            </a:r>
            <a:r>
              <a:rPr lang="hr-HR" dirty="0" smtClean="0"/>
              <a:t> </a:t>
            </a:r>
            <a:r>
              <a:rPr lang="en-US" dirty="0" smtClean="0"/>
              <a:t>the official web pages of jobsites, which are easily accessed through the EURES portal </a:t>
            </a:r>
            <a:r>
              <a:rPr lang="hr-HR" sz="2000" dirty="0" smtClean="0"/>
              <a:t>(</a:t>
            </a:r>
            <a:r>
              <a:rPr lang="en-US" sz="2000" dirty="0" smtClean="0"/>
              <a:t>the official website for job vacancies in the European Union and the European Economic Area, as well as Switzerland, which is managed by the European Commission</a:t>
            </a:r>
            <a:r>
              <a:rPr lang="hr-HR" sz="2000" dirty="0" smtClean="0"/>
              <a:t>)</a:t>
            </a:r>
            <a:endParaRPr lang="hr-HR" sz="2000" dirty="0"/>
          </a:p>
        </p:txBody>
      </p:sp>
      <p:pic>
        <p:nvPicPr>
          <p:cNvPr id="5122" name="Picture 2" descr="Slikovni rezultat za on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09120"/>
            <a:ext cx="4108429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508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83264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The possibility of being hired depends on the state of the national </a:t>
            </a:r>
            <a:r>
              <a:rPr lang="en-US" dirty="0" err="1" smtClean="0"/>
              <a:t>labour</a:t>
            </a:r>
            <a:r>
              <a:rPr lang="en-US" dirty="0" smtClean="0"/>
              <a:t> market and the qualification of candidates, as well as the level of their language skills.</a:t>
            </a:r>
            <a:endParaRPr lang="hr-HR" dirty="0" smtClean="0"/>
          </a:p>
          <a:p>
            <a:pPr marL="0" indent="0" algn="just">
              <a:buNone/>
            </a:pPr>
            <a:endParaRPr lang="hr-HR" sz="2200" dirty="0" smtClean="0"/>
          </a:p>
          <a:p>
            <a:pPr marL="0" indent="0" algn="just">
              <a:buNone/>
            </a:pPr>
            <a:endParaRPr lang="hr-HR" sz="2200" dirty="0"/>
          </a:p>
          <a:p>
            <a:pPr marL="0" indent="0" algn="just">
              <a:buNone/>
            </a:pPr>
            <a:endParaRPr lang="hr-HR" sz="2200" dirty="0" smtClean="0"/>
          </a:p>
          <a:p>
            <a:pPr marL="0" indent="0" algn="just">
              <a:buNone/>
            </a:pPr>
            <a:endParaRPr lang="hr-HR" sz="2200" dirty="0"/>
          </a:p>
          <a:p>
            <a:pPr marL="0" indent="0" algn="just">
              <a:buNone/>
            </a:pPr>
            <a:r>
              <a:rPr lang="en-US" sz="2200" dirty="0" smtClean="0"/>
              <a:t>In countries such as Austria, Malta, Slovenia, the UK and Switzerland, the employer has the duty to issue a work permit for employees coming from Croatia. Other country members of the Union have opened the </a:t>
            </a:r>
            <a:r>
              <a:rPr lang="en-US" sz="2200" dirty="0" err="1" smtClean="0"/>
              <a:t>labour</a:t>
            </a:r>
            <a:r>
              <a:rPr lang="en-US" sz="2200" dirty="0" smtClean="0"/>
              <a:t> market to Croatian citizens, and do not require a working permit.</a:t>
            </a:r>
            <a:endParaRPr lang="hr-HR" sz="2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175" y="1988840"/>
            <a:ext cx="2287945" cy="1799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415295"/>
            <a:ext cx="1031565" cy="1375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276871"/>
            <a:ext cx="1513843" cy="1513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6106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</a:t>
            </a:r>
            <a:r>
              <a:rPr lang="hr-HR" dirty="0" smtClean="0"/>
              <a:t>YMENT VISA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hr-HR" dirty="0" smtClean="0"/>
              <a:t> – </a:t>
            </a:r>
            <a:r>
              <a:rPr lang="hr-HR" dirty="0" err="1" smtClean="0"/>
              <a:t>made</a:t>
            </a:r>
            <a:r>
              <a:rPr lang="hr-HR" dirty="0" smtClean="0"/>
              <a:t> at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consulate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embassy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country</a:t>
            </a:r>
            <a:r>
              <a:rPr lang="hr-HR" dirty="0" smtClean="0"/>
              <a:t>,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Ministry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Interior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Croatia.</a:t>
            </a:r>
          </a:p>
          <a:p>
            <a:endParaRPr lang="hr-HR" b="1" u="sng" dirty="0" smtClean="0"/>
          </a:p>
          <a:p>
            <a:r>
              <a:rPr lang="hr-HR" b="1" u="sng" dirty="0" smtClean="0"/>
              <a:t>You must </a:t>
            </a:r>
            <a:r>
              <a:rPr lang="hr-HR" b="1" u="sng" dirty="0" err="1" smtClean="0"/>
              <a:t>submit</a:t>
            </a:r>
            <a:r>
              <a:rPr lang="hr-HR" b="1" u="sng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2 </a:t>
            </a:r>
            <a:r>
              <a:rPr lang="hr-HR" dirty="0" err="1" smtClean="0"/>
              <a:t>photgraphs</a:t>
            </a: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r-HR" dirty="0" err="1" smtClean="0"/>
              <a:t>Completed</a:t>
            </a:r>
            <a:r>
              <a:rPr lang="hr-HR" dirty="0" smtClean="0"/>
              <a:t> </a:t>
            </a:r>
            <a:r>
              <a:rPr lang="hr-HR" dirty="0" err="1" smtClean="0"/>
              <a:t>application</a:t>
            </a:r>
            <a:r>
              <a:rPr lang="hr-HR" dirty="0" smtClean="0"/>
              <a:t> </a:t>
            </a:r>
            <a:r>
              <a:rPr lang="hr-HR" dirty="0" err="1" smtClean="0"/>
              <a:t>form</a:t>
            </a: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r-HR" dirty="0" err="1" smtClean="0"/>
              <a:t>Passport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Draft </a:t>
            </a:r>
            <a:r>
              <a:rPr lang="hr-HR" dirty="0" err="1" smtClean="0"/>
              <a:t>emplyoment</a:t>
            </a:r>
            <a:r>
              <a:rPr lang="hr-HR" dirty="0" smtClean="0"/>
              <a:t> </a:t>
            </a:r>
            <a:r>
              <a:rPr lang="hr-HR" dirty="0" err="1" smtClean="0"/>
              <a:t>contract</a:t>
            </a:r>
            <a:r>
              <a:rPr lang="hr-HR" dirty="0" smtClean="0"/>
              <a:t> (</a:t>
            </a:r>
            <a:r>
              <a:rPr lang="hr-HR" dirty="0" err="1" smtClean="0"/>
              <a:t>translated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Croatian)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A short </a:t>
            </a:r>
            <a:r>
              <a:rPr lang="hr-HR" dirty="0" err="1" smtClean="0"/>
              <a:t>explanation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employer</a:t>
            </a:r>
            <a:r>
              <a:rPr lang="hr-HR" dirty="0" smtClean="0"/>
              <a:t> </a:t>
            </a:r>
            <a:r>
              <a:rPr lang="hr-HR" dirty="0" err="1" smtClean="0"/>
              <a:t>about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qualifications</a:t>
            </a: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898058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WORK PERMIT</a:t>
            </a:r>
            <a:br>
              <a:rPr lang="hr-HR" dirty="0" smtClean="0"/>
            </a:br>
            <a:r>
              <a:rPr lang="hr-HR" dirty="0" smtClean="0"/>
              <a:t>(radna dozvola)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work</a:t>
            </a:r>
            <a:r>
              <a:rPr lang="hr-HR" dirty="0"/>
              <a:t> </a:t>
            </a:r>
            <a:r>
              <a:rPr lang="hr-HR" dirty="0" err="1" smtClean="0"/>
              <a:t>permit</a:t>
            </a:r>
            <a:r>
              <a:rPr lang="hr-HR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As a </a:t>
            </a:r>
            <a:r>
              <a:rPr lang="hr-HR" dirty="0" err="1" smtClean="0"/>
              <a:t>technical</a:t>
            </a:r>
            <a:r>
              <a:rPr lang="hr-HR" dirty="0" smtClean="0"/>
              <a:t> </a:t>
            </a:r>
            <a:r>
              <a:rPr lang="hr-HR" dirty="0" err="1" smtClean="0"/>
              <a:t>expert</a:t>
            </a:r>
            <a:r>
              <a:rPr lang="hr-HR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As a </a:t>
            </a:r>
            <a:r>
              <a:rPr lang="hr-HR" dirty="0" err="1" smtClean="0"/>
              <a:t>new</a:t>
            </a:r>
            <a:r>
              <a:rPr lang="hr-HR" dirty="0" smtClean="0"/>
              <a:t> </a:t>
            </a:r>
            <a:r>
              <a:rPr lang="hr-HR" dirty="0" err="1" smtClean="0"/>
              <a:t>investor</a:t>
            </a: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endParaRPr lang="hr-HR" dirty="0"/>
          </a:p>
          <a:p>
            <a:pPr marL="137160" indent="0">
              <a:buNone/>
            </a:pPr>
            <a:r>
              <a:rPr lang="hr-HR" b="1" u="sng" dirty="0" err="1" smtClean="0"/>
              <a:t>Required</a:t>
            </a:r>
            <a:r>
              <a:rPr lang="hr-HR" b="1" u="sng" dirty="0" smtClean="0"/>
              <a:t> </a:t>
            </a:r>
            <a:r>
              <a:rPr lang="hr-HR" b="1" u="sng" dirty="0" err="1" smtClean="0"/>
              <a:t>documentation</a:t>
            </a:r>
            <a:r>
              <a:rPr lang="hr-HR" b="1" u="sng" dirty="0" smtClean="0"/>
              <a:t> for a </a:t>
            </a:r>
            <a:r>
              <a:rPr lang="hr-HR" b="1" u="sng" dirty="0" err="1" smtClean="0"/>
              <a:t>work</a:t>
            </a:r>
            <a:r>
              <a:rPr lang="hr-HR" b="1" u="sng" dirty="0" smtClean="0"/>
              <a:t> </a:t>
            </a:r>
            <a:r>
              <a:rPr lang="hr-HR" b="1" u="sng" dirty="0" err="1" smtClean="0"/>
              <a:t>permit</a:t>
            </a:r>
            <a:r>
              <a:rPr lang="hr-HR" b="1" u="sng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 err="1" smtClean="0"/>
              <a:t>Passport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visa </a:t>
            </a:r>
            <a:r>
              <a:rPr lang="hr-HR" dirty="0" err="1" smtClean="0"/>
              <a:t>stamped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a </a:t>
            </a:r>
            <a:r>
              <a:rPr lang="hr-HR" dirty="0" err="1" smtClean="0"/>
              <a:t>notary</a:t>
            </a: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A </a:t>
            </a:r>
            <a:r>
              <a:rPr lang="hr-HR" dirty="0" err="1" smtClean="0"/>
              <a:t>copy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White </a:t>
            </a:r>
            <a:r>
              <a:rPr lang="hr-HR" dirty="0" err="1" smtClean="0"/>
              <a:t>Card</a:t>
            </a:r>
            <a:r>
              <a:rPr lang="hr-HR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A </a:t>
            </a:r>
            <a:r>
              <a:rPr lang="hr-HR" dirty="0" err="1" smtClean="0"/>
              <a:t>letter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request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employing</a:t>
            </a:r>
            <a:r>
              <a:rPr lang="hr-HR" dirty="0" smtClean="0"/>
              <a:t> </a:t>
            </a:r>
            <a:r>
              <a:rPr lang="hr-HR" dirty="0" err="1" smtClean="0"/>
              <a:t>company</a:t>
            </a: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52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Proof of the employee’s professional </a:t>
            </a:r>
            <a:r>
              <a:rPr lang="en-US" dirty="0" smtClean="0"/>
              <a:t>qualification</a:t>
            </a: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Standard application form (Form S-1</a:t>
            </a:r>
            <a:r>
              <a:rPr lang="en-US" dirty="0" smtClean="0"/>
              <a:t>).</a:t>
            </a: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endParaRPr lang="hr-HR" dirty="0"/>
          </a:p>
          <a:p>
            <a:pPr marL="137160" indent="0">
              <a:buNone/>
            </a:pPr>
            <a:r>
              <a:rPr lang="hr-HR" dirty="0" smtClean="0"/>
              <a:t>All </a:t>
            </a:r>
            <a:r>
              <a:rPr lang="hr-HR" dirty="0" err="1" smtClean="0"/>
              <a:t>documents</a:t>
            </a:r>
            <a:r>
              <a:rPr lang="hr-HR" dirty="0" smtClean="0"/>
              <a:t> </a:t>
            </a:r>
            <a:r>
              <a:rPr lang="en-US" dirty="0"/>
              <a:t>relevant for the application have to be translated into </a:t>
            </a:r>
            <a:r>
              <a:rPr lang="en-US" dirty="0" smtClean="0"/>
              <a:t>Croatian</a:t>
            </a:r>
            <a:r>
              <a:rPr lang="hr-HR" dirty="0" smtClean="0"/>
              <a:t>.</a:t>
            </a:r>
          </a:p>
          <a:p>
            <a:pPr marL="137160" indent="0">
              <a:buNone/>
            </a:pPr>
            <a:r>
              <a:rPr lang="hr-HR" dirty="0" smtClean="0"/>
              <a:t>O</a:t>
            </a:r>
            <a:r>
              <a:rPr lang="en-US" dirty="0" err="1" smtClean="0"/>
              <a:t>nly</a:t>
            </a:r>
            <a:r>
              <a:rPr lang="en-US" dirty="0" smtClean="0"/>
              <a:t> </a:t>
            </a:r>
            <a:r>
              <a:rPr lang="en-US" dirty="0"/>
              <a:t>original documents or verified copies are accepted.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873734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GETTING A PERSONAL IDENTIFICATION NUMBER</a:t>
            </a:r>
            <a:br>
              <a:rPr lang="hr-HR" dirty="0" smtClean="0"/>
            </a:br>
            <a:r>
              <a:rPr lang="hr-HR" dirty="0" smtClean="0"/>
              <a:t>(OIB)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b="1" u="sng" dirty="0" smtClean="0"/>
              <a:t>You </a:t>
            </a:r>
            <a:r>
              <a:rPr lang="hr-HR" b="1" u="sng" dirty="0" err="1" smtClean="0"/>
              <a:t>need</a:t>
            </a:r>
            <a:r>
              <a:rPr lang="hr-HR" b="1" u="sng" dirty="0" smtClean="0"/>
              <a:t> a Personal </a:t>
            </a:r>
            <a:r>
              <a:rPr lang="hr-HR" b="1" u="sng" dirty="0" err="1" smtClean="0"/>
              <a:t>Identification</a:t>
            </a:r>
            <a:r>
              <a:rPr lang="hr-HR" b="1" u="sng" dirty="0" smtClean="0"/>
              <a:t> </a:t>
            </a:r>
            <a:r>
              <a:rPr lang="hr-HR" b="1" u="sng" dirty="0" err="1" smtClean="0"/>
              <a:t>Number</a:t>
            </a:r>
            <a:r>
              <a:rPr lang="hr-HR" b="1" u="sng" dirty="0" smtClean="0"/>
              <a:t> (OIB) </a:t>
            </a:r>
            <a:r>
              <a:rPr lang="hr-HR" b="1" u="sng" dirty="0" err="1" smtClean="0"/>
              <a:t>if</a:t>
            </a:r>
            <a:r>
              <a:rPr lang="hr-HR" b="1" u="sng" dirty="0" smtClean="0"/>
              <a:t> </a:t>
            </a:r>
            <a:r>
              <a:rPr lang="hr-HR" b="1" u="sng" dirty="0" err="1" smtClean="0"/>
              <a:t>you</a:t>
            </a:r>
            <a:r>
              <a:rPr lang="hr-HR" b="1" u="sng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 err="1" smtClean="0"/>
              <a:t>Need</a:t>
            </a:r>
            <a:r>
              <a:rPr lang="hr-HR" dirty="0" smtClean="0"/>
              <a:t> to </a:t>
            </a:r>
            <a:r>
              <a:rPr lang="hr-HR" dirty="0" err="1" smtClean="0"/>
              <a:t>open</a:t>
            </a:r>
            <a:r>
              <a:rPr lang="hr-HR" dirty="0" smtClean="0"/>
              <a:t> a </a:t>
            </a:r>
            <a:r>
              <a:rPr lang="hr-HR" dirty="0" err="1" smtClean="0"/>
              <a:t>bank</a:t>
            </a:r>
            <a:r>
              <a:rPr lang="hr-HR" dirty="0" smtClean="0"/>
              <a:t> </a:t>
            </a:r>
            <a:r>
              <a:rPr lang="hr-HR" dirty="0" err="1" smtClean="0"/>
              <a:t>account</a:t>
            </a: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r-HR" dirty="0" err="1" smtClean="0"/>
              <a:t>Want</a:t>
            </a:r>
            <a:r>
              <a:rPr lang="hr-HR" dirty="0" smtClean="0"/>
              <a:t> to </a:t>
            </a:r>
            <a:r>
              <a:rPr lang="hr-HR" dirty="0" err="1" smtClean="0"/>
              <a:t>apply</a:t>
            </a:r>
            <a:r>
              <a:rPr lang="hr-HR" dirty="0" smtClean="0"/>
              <a:t> for </a:t>
            </a:r>
            <a:r>
              <a:rPr lang="hr-HR" dirty="0" err="1" smtClean="0"/>
              <a:t>residency</a:t>
            </a: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Plan on </a:t>
            </a:r>
            <a:r>
              <a:rPr lang="hr-HR" dirty="0" err="1" smtClean="0"/>
              <a:t>buying</a:t>
            </a:r>
            <a:r>
              <a:rPr lang="hr-HR" dirty="0" smtClean="0"/>
              <a:t> a </a:t>
            </a:r>
            <a:r>
              <a:rPr lang="hr-HR" dirty="0" err="1" smtClean="0"/>
              <a:t>property</a:t>
            </a: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Plan to start a </a:t>
            </a:r>
            <a:r>
              <a:rPr lang="hr-HR" dirty="0" err="1" smtClean="0"/>
              <a:t>business</a:t>
            </a: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r-HR" dirty="0" err="1" smtClean="0"/>
              <a:t>Have</a:t>
            </a:r>
            <a:r>
              <a:rPr lang="hr-HR" dirty="0" smtClean="0"/>
              <a:t> to </a:t>
            </a:r>
            <a:r>
              <a:rPr lang="hr-HR" dirty="0" err="1" smtClean="0"/>
              <a:t>pay</a:t>
            </a:r>
            <a:r>
              <a:rPr lang="hr-HR" dirty="0" smtClean="0"/>
              <a:t> </a:t>
            </a:r>
            <a:r>
              <a:rPr lang="hr-HR" dirty="0" err="1" smtClean="0"/>
              <a:t>taxes</a:t>
            </a:r>
            <a:endParaRPr lang="hr-HR" dirty="0" smtClean="0"/>
          </a:p>
          <a:p>
            <a:pPr marL="137160" indent="0">
              <a:buNone/>
            </a:pPr>
            <a:endParaRPr lang="hr-HR" dirty="0"/>
          </a:p>
          <a:p>
            <a:pPr marL="137160" indent="0">
              <a:buNone/>
            </a:pPr>
            <a:r>
              <a:rPr lang="hr-HR" b="1" u="sng" dirty="0" err="1" smtClean="0"/>
              <a:t>Documents</a:t>
            </a:r>
            <a:r>
              <a:rPr lang="hr-HR" b="1" u="sng" dirty="0" smtClean="0"/>
              <a:t> </a:t>
            </a:r>
            <a:r>
              <a:rPr lang="hr-HR" b="1" u="sng" dirty="0" err="1" smtClean="0"/>
              <a:t>you</a:t>
            </a:r>
            <a:r>
              <a:rPr lang="hr-HR" b="1" u="sng" dirty="0" smtClean="0"/>
              <a:t> </a:t>
            </a:r>
            <a:r>
              <a:rPr lang="hr-HR" b="1" u="sng" dirty="0" err="1" smtClean="0"/>
              <a:t>will</a:t>
            </a:r>
            <a:r>
              <a:rPr lang="hr-HR" b="1" u="sng" dirty="0" smtClean="0"/>
              <a:t> </a:t>
            </a:r>
            <a:r>
              <a:rPr lang="hr-HR" b="1" u="sng" dirty="0" err="1" smtClean="0"/>
              <a:t>need</a:t>
            </a:r>
            <a:r>
              <a:rPr lang="hr-HR" b="1" u="sng" dirty="0" smtClean="0"/>
              <a:t> to </a:t>
            </a:r>
            <a:r>
              <a:rPr lang="hr-HR" b="1" u="sng" dirty="0" err="1" smtClean="0"/>
              <a:t>get</a:t>
            </a:r>
            <a:r>
              <a:rPr lang="hr-HR" b="1" u="sng" dirty="0" smtClean="0"/>
              <a:t> </a:t>
            </a:r>
            <a:r>
              <a:rPr lang="hr-HR" b="1" u="sng" dirty="0" err="1" smtClean="0"/>
              <a:t>an</a:t>
            </a:r>
            <a:r>
              <a:rPr lang="hr-HR" b="1" u="sng" dirty="0" smtClean="0"/>
              <a:t> OIB: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 err="1" smtClean="0"/>
              <a:t>Passport</a:t>
            </a:r>
            <a:r>
              <a:rPr lang="hr-HR" dirty="0" smtClean="0"/>
              <a:t> (</a:t>
            </a:r>
            <a:r>
              <a:rPr lang="hr-HR" dirty="0" err="1" smtClean="0"/>
              <a:t>or</a:t>
            </a:r>
            <a:r>
              <a:rPr lang="hr-HR" dirty="0" smtClean="0"/>
              <a:t> a </a:t>
            </a:r>
            <a:r>
              <a:rPr lang="hr-HR" dirty="0" err="1" smtClean="0"/>
              <a:t>copy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application</a:t>
            </a:r>
            <a:r>
              <a:rPr lang="hr-HR" dirty="0" smtClean="0"/>
              <a:t> </a:t>
            </a:r>
            <a:r>
              <a:rPr lang="hr-HR" dirty="0" err="1" smtClean="0"/>
              <a:t>form</a:t>
            </a:r>
            <a:r>
              <a:rPr lang="hr-HR" dirty="0" smtClean="0"/>
              <a:t> (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/>
              <a:t>download online -http://</a:t>
            </a:r>
            <a:r>
              <a:rPr lang="hr-HR" dirty="0" smtClean="0"/>
              <a:t>www.porezna-uprava.hr/en/Pages/PIN.aspx) </a:t>
            </a:r>
          </a:p>
        </p:txBody>
      </p:sp>
    </p:spTree>
    <p:extLst>
      <p:ext uri="{BB962C8B-B14F-4D97-AF65-F5344CB8AC3E}">
        <p14:creationId xmlns:p14="http://schemas.microsoft.com/office/powerpoint/2010/main" val="657165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11560" y="1052736"/>
            <a:ext cx="7992888" cy="5040560"/>
          </a:xfrm>
          <a:blipFill dpi="0" rotWithShape="1">
            <a:blip r:embed="rId2">
              <a:alphaModFix amt="37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11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A regulated profession requires a process of</a:t>
            </a:r>
            <a:r>
              <a:rPr lang="hr-HR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acknowledging educational qualifications, along with the according documentation. If the profession is not a regulated one, the employer will require all the documentation needed for the commencement of employment, which usually entails a certified translation of the document, proving the acquired education.</a:t>
            </a:r>
            <a:endParaRPr lang="hr-H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964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h">
  <a:themeElements>
    <a:clrScheme name="Kapital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rh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339</TotalTime>
  <Words>591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Book Antiqua</vt:lpstr>
      <vt:lpstr>Lucida Sans</vt:lpstr>
      <vt:lpstr>Wingdings</vt:lpstr>
      <vt:lpstr>Wingdings 2</vt:lpstr>
      <vt:lpstr>Wingdings 3</vt:lpstr>
      <vt:lpstr>Vrh</vt:lpstr>
      <vt:lpstr>Finding a job in croatia</vt:lpstr>
      <vt:lpstr>PowerPoint Presentation</vt:lpstr>
      <vt:lpstr>PowerPoint Presentation</vt:lpstr>
      <vt:lpstr>PowerPoint Presentation</vt:lpstr>
      <vt:lpstr>EMPLOYMENT VISA</vt:lpstr>
      <vt:lpstr>WORK PERMIT (radna dozvola)</vt:lpstr>
      <vt:lpstr>PowerPoint Presentation</vt:lpstr>
      <vt:lpstr>GETTING A PERSONAL IDENTIFICATION NUMBER (OIB)</vt:lpstr>
      <vt:lpstr>PowerPoint Presentation</vt:lpstr>
      <vt:lpstr>PowerPoint Presentation</vt:lpstr>
      <vt:lpstr>ACCOMODATION</vt:lpstr>
      <vt:lpstr>WEB PAGES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KIKO</dc:creator>
  <cp:lastModifiedBy>Tatjana</cp:lastModifiedBy>
  <cp:revision>20</cp:revision>
  <dcterms:created xsi:type="dcterms:W3CDTF">2017-09-19T19:41:11Z</dcterms:created>
  <dcterms:modified xsi:type="dcterms:W3CDTF">2017-11-30T10:23:27Z</dcterms:modified>
</cp:coreProperties>
</file>