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ardo"/>
      <p:regular r:id="rId14"/>
      <p:bold r:id="rId15"/>
      <p:italic r:id="rId16"/>
    </p:embeddedFon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ardo-bold.fntdata"/><Relationship Id="rId14" Type="http://schemas.openxmlformats.org/officeDocument/2006/relationships/font" Target="fonts/Cardo-regular.fntdata"/><Relationship Id="rId17" Type="http://schemas.openxmlformats.org/officeDocument/2006/relationships/font" Target="fonts/Nunito-regular.fntdata"/><Relationship Id="rId16" Type="http://schemas.openxmlformats.org/officeDocument/2006/relationships/font" Target="fonts/Cardo-italic.fntdata"/><Relationship Id="rId5" Type="http://schemas.openxmlformats.org/officeDocument/2006/relationships/slide" Target="slides/slide1.xml"/><Relationship Id="rId19" Type="http://schemas.openxmlformats.org/officeDocument/2006/relationships/font" Target="fonts/Nunito-italic.fntdata"/><Relationship Id="rId6" Type="http://schemas.openxmlformats.org/officeDocument/2006/relationships/slide" Target="slides/slide2.xml"/><Relationship Id="rId18" Type="http://schemas.openxmlformats.org/officeDocument/2006/relationships/font" Target="fonts/Nuni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7acaaaad5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27acaaaad5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27acaaaad5_0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806b53079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2806b53079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2806b53079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806b5307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2806b5307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22806b5307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806b53079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2806b53079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2806b53079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>
            <a:off x="6745206" y="-100"/>
            <a:ext cx="54468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71033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340259" y="790"/>
            <a:ext cx="3000409" cy="1392365"/>
            <a:chOff x="255200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207163" y="790"/>
            <a:ext cx="3000409" cy="1392365"/>
            <a:chOff x="905395" y="592"/>
            <a:chExt cx="2250363" cy="1044300"/>
          </a:xfrm>
        </p:grpSpPr>
        <p:sp>
          <p:nvSpPr>
            <p:cNvPr id="23" name="Google Shape;23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9409957" y="6784"/>
            <a:ext cx="2468376" cy="1002839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737606" y="5623802"/>
            <a:ext cx="3185498" cy="1234317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265762" y="5407536"/>
            <a:ext cx="3727293" cy="1444382"/>
            <a:chOff x="6917201" y="0"/>
            <a:chExt cx="2227777" cy="863400"/>
          </a:xfrm>
        </p:grpSpPr>
        <p:sp>
          <p:nvSpPr>
            <p:cNvPr id="35" name="Google Shape;35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2"/>
          <p:cNvSpPr txBox="1"/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39" name="Google Shape;39;p2"/>
          <p:cNvSpPr txBox="1"/>
          <p:nvPr>
            <p:ph idx="1" type="subTitle"/>
          </p:nvPr>
        </p:nvSpPr>
        <p:spPr>
          <a:xfrm>
            <a:off x="2478267" y="4550878"/>
            <a:ext cx="7148400" cy="69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2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11"/>
          <p:cNvGrpSpPr/>
          <p:nvPr/>
        </p:nvGrpSpPr>
        <p:grpSpPr>
          <a:xfrm>
            <a:off x="7945629" y="5492768"/>
            <a:ext cx="3361269" cy="1365553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11"/>
          <p:cNvGrpSpPr/>
          <p:nvPr/>
        </p:nvGrpSpPr>
        <p:grpSpPr>
          <a:xfrm>
            <a:off x="265762" y="3"/>
            <a:ext cx="3727293" cy="1444382"/>
            <a:chOff x="6917201" y="0"/>
            <a:chExt cx="2227777" cy="863400"/>
          </a:xfrm>
        </p:grpSpPr>
        <p:sp>
          <p:nvSpPr>
            <p:cNvPr id="120" name="Google Shape;120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1"/>
          <p:cNvSpPr txBox="1"/>
          <p:nvPr>
            <p:ph hasCustomPrompt="1" type="title"/>
          </p:nvPr>
        </p:nvSpPr>
        <p:spPr>
          <a:xfrm>
            <a:off x="1847800" y="1845133"/>
            <a:ext cx="8496300" cy="1839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1"/>
          <p:cNvSpPr txBox="1"/>
          <p:nvPr>
            <p:ph idx="1" type="body"/>
          </p:nvPr>
        </p:nvSpPr>
        <p:spPr>
          <a:xfrm>
            <a:off x="1847800" y="3818467"/>
            <a:ext cx="8496300" cy="85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5" name="Google Shape;125;p11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 flipH="1">
            <a:off x="6342900" y="3079200"/>
            <a:ext cx="58491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7458691" y="5281486"/>
            <a:ext cx="3880118" cy="1576482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3"/>
          <p:cNvGrpSpPr/>
          <p:nvPr/>
        </p:nvGrpSpPr>
        <p:grpSpPr>
          <a:xfrm>
            <a:off x="265762" y="3"/>
            <a:ext cx="3727293" cy="1444382"/>
            <a:chOff x="6917201" y="0"/>
            <a:chExt cx="2227777" cy="863400"/>
          </a:xfrm>
        </p:grpSpPr>
        <p:sp>
          <p:nvSpPr>
            <p:cNvPr id="48" name="Google Shape;48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3"/>
          <p:cNvSpPr txBox="1"/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8" name="Google Shape;58;p4"/>
          <p:cNvSpPr txBox="1"/>
          <p:nvPr>
            <p:ph idx="1" type="body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9" name="Google Shape;59;p4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5" name="Google Shape;65;p5"/>
          <p:cNvSpPr txBox="1"/>
          <p:nvPr>
            <p:ph idx="1" type="body"/>
          </p:nvPr>
        </p:nvSpPr>
        <p:spPr>
          <a:xfrm>
            <a:off x="1092200" y="2654300"/>
            <a:ext cx="49149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2" type="body"/>
          </p:nvPr>
        </p:nvSpPr>
        <p:spPr>
          <a:xfrm>
            <a:off x="6184900" y="2654300"/>
            <a:ext cx="49149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3" name="Google Shape;73;p6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 txBox="1"/>
          <p:nvPr>
            <p:ph type="title"/>
          </p:nvPr>
        </p:nvSpPr>
        <p:spPr>
          <a:xfrm>
            <a:off x="1092200" y="1127467"/>
            <a:ext cx="4945500" cy="184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1107600" y="3092067"/>
            <a:ext cx="4945500" cy="282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>
            <a:off x="0" y="3764192"/>
            <a:ext cx="98256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 flipH="1">
            <a:off x="4777714" y="2072150"/>
            <a:ext cx="74139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341189" y="-11"/>
            <a:ext cx="3001758" cy="1391229"/>
            <a:chOff x="3961956" y="4383950"/>
            <a:chExt cx="1160548" cy="548700"/>
          </a:xfrm>
        </p:grpSpPr>
        <p:sp>
          <p:nvSpPr>
            <p:cNvPr id="85" name="Google Shape;85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46579" y="6029501"/>
            <a:ext cx="2124408" cy="82273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" name="Google Shape;93;p8"/>
          <p:cNvGrpSpPr/>
          <p:nvPr/>
        </p:nvGrpSpPr>
        <p:grpSpPr>
          <a:xfrm>
            <a:off x="7848470" y="1657"/>
            <a:ext cx="4343273" cy="1681990"/>
            <a:chOff x="6917201" y="0"/>
            <a:chExt cx="2227777" cy="863400"/>
          </a:xfrm>
        </p:grpSpPr>
        <p:sp>
          <p:nvSpPr>
            <p:cNvPr id="94" name="Google Shape;94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8"/>
          <p:cNvSpPr txBox="1"/>
          <p:nvPr>
            <p:ph type="title"/>
          </p:nvPr>
        </p:nvSpPr>
        <p:spPr>
          <a:xfrm>
            <a:off x="1858572" y="1734861"/>
            <a:ext cx="8489100" cy="3385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98" name="Google Shape;98;p8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 txBox="1"/>
          <p:nvPr>
            <p:ph type="title"/>
          </p:nvPr>
        </p:nvSpPr>
        <p:spPr>
          <a:xfrm>
            <a:off x="1092200" y="1127467"/>
            <a:ext cx="8565600" cy="93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4" name="Google Shape;104;p9"/>
          <p:cNvSpPr txBox="1"/>
          <p:nvPr>
            <p:ph idx="1" type="subTitle"/>
          </p:nvPr>
        </p:nvSpPr>
        <p:spPr>
          <a:xfrm>
            <a:off x="1092200" y="2067600"/>
            <a:ext cx="7813200" cy="5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9"/>
          <p:cNvSpPr txBox="1"/>
          <p:nvPr>
            <p:ph idx="2" type="body"/>
          </p:nvPr>
        </p:nvSpPr>
        <p:spPr>
          <a:xfrm>
            <a:off x="1092200" y="3289400"/>
            <a:ext cx="7813200" cy="279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6" name="Google Shape;106;p9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437367" y="5551333"/>
            <a:ext cx="9886800" cy="80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12" name="Google Shape;112;p10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6" Type="http://schemas.openxmlformats.org/officeDocument/2006/relationships/image" Target="../media/image9.jpg"/><Relationship Id="rId7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Relationship Id="rId4" Type="http://schemas.openxmlformats.org/officeDocument/2006/relationships/image" Target="../media/image27.jpg"/><Relationship Id="rId5" Type="http://schemas.openxmlformats.org/officeDocument/2006/relationships/hyperlink" Target="http://drive.google.com/file/d/1Vngq04OqO6u1J0H5AZgevUG2MYuXxilj/view" TargetMode="External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Relationship Id="rId5" Type="http://schemas.openxmlformats.org/officeDocument/2006/relationships/image" Target="../media/image5.jpg"/><Relationship Id="rId6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6.jpg"/><Relationship Id="rId5" Type="http://schemas.openxmlformats.org/officeDocument/2006/relationships/image" Target="../media/image6.jpg"/><Relationship Id="rId6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14.jpg"/><Relationship Id="rId6" Type="http://schemas.openxmlformats.org/officeDocument/2006/relationships/image" Target="../media/image26.jpg"/><Relationship Id="rId7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12.jpg"/><Relationship Id="rId5" Type="http://schemas.openxmlformats.org/officeDocument/2006/relationships/image" Target="../media/image21.jpg"/><Relationship Id="rId6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Relationship Id="rId5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eseurope.net/" TargetMode="External"/><Relationship Id="rId4" Type="http://schemas.openxmlformats.org/officeDocument/2006/relationships/hyperlink" Target="http://bit.ly/3njZzF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/>
          <p:nvPr>
            <p:ph idx="1" type="body"/>
          </p:nvPr>
        </p:nvSpPr>
        <p:spPr>
          <a:xfrm>
            <a:off x="415600" y="2392584"/>
            <a:ext cx="11215800" cy="404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b="1" i="1" lang="fr-BE" sz="36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Споделяне на добри практики по Програма Еразъм+ проект проект </a:t>
            </a:r>
            <a:endParaRPr b="1" i="1"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BE" sz="36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„YES Europe III – Young people in education and studies working and living in Europe“, №2020-1-DE03-KA229-077140–3, мобилност в</a:t>
            </a:r>
            <a:endParaRPr b="1" i="1"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BE" sz="36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Северна Македония - 19-24 Март 2023г. </a:t>
            </a:r>
            <a:endParaRPr b="1" i="1"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BE" sz="36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Крива Планка, Струга, Скопие и Охрид</a:t>
            </a:r>
            <a:endParaRPr b="1" i="1"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t/>
            </a:r>
            <a:endParaRPr b="1" i="1"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600" y="362575"/>
            <a:ext cx="995500" cy="9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7425" y="572662"/>
            <a:ext cx="19621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6525" y="666000"/>
            <a:ext cx="1447325" cy="57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 logo hrdc [Final] BG" id="137" name="Google Shape;13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48325" y="529804"/>
            <a:ext cx="1962150" cy="661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138" name="Google Shape;13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75351" y="413750"/>
            <a:ext cx="3134775" cy="8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/>
        </p:nvSpPr>
        <p:spPr>
          <a:xfrm>
            <a:off x="1614640" y="2070932"/>
            <a:ext cx="3882911" cy="291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33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6490600" y="2703857"/>
            <a:ext cx="3882900" cy="29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33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66175" y="1261925"/>
            <a:ext cx="11994000" cy="55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В периода 20-24 март 2023 г., учители и ученици от 19. СУ “Елин Пелин” взеха участие в международна мобилност по проект</a:t>
            </a:r>
            <a:r>
              <a:rPr b="1" lang="fr-BE" sz="1300">
                <a:latin typeface="Times New Roman"/>
                <a:ea typeface="Times New Roman"/>
                <a:cs typeface="Times New Roman"/>
                <a:sym typeface="Times New Roman"/>
              </a:rPr>
              <a:t> "Yes Europe III– Young people in education and studies working and living in Europe</a:t>
            </a: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“, КД2, финансирана от програма „Еразъм+“, сектор “Училищно образование”.  Домакин бе SOU “Gjorche Petrov” - Kriva Palanka, в град Крива Паланка, Северна Македония. Около 30 учители и обучаващи се от България, Германия, Белгия и Северна Македония участваха в различни дейности и работилници в продължение на една седмица.        Училището домакин работи активно по различни дейности на Програмата. Чрез този проект учениците ни получиха възможност да се запознаят с идеята - “Единни в многообразието”. Основната ни цел бе те да повишат знанията си и да опознаят високите европейски стандарти чрез собствения си опит, да усетят културата и духа на Европа. Това им дава по-голям шанс да  се реализират,  да открият подходящ университет и среда, в която да се развиват. 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 Двата университета, които посетихме -  International Balkan University и Faculty of Tourism &amp; Hospitality, запознаха учениците с обучителните си програми и добре устроената си база, посредством лекция и обиколка.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 Запознахме се отблизо с производствения процес на две компании - “Белмондо” - фабрика за производство на обувки и “Вивакс” - за производство на натурални сокове.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 На организирания от домакините семинар в “Europe house” - гр. Крива паланка,  учениците споделиха опит и впечатления от  Еразъм практиката, чрез която посетиха фирми и университети в България, Германия и Белгия. Същевременно на гостите бяха представени  възможностите за работа и обучение на чужденци в Северна Македония.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Отбелязан бе и Денят на щастието - 20.03.2023 г. - чрез споделянето на послания и провеждането на дискусия за различните начини да изпиташ и познаеш щастието. 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Проведоха се и работилници от местни компании /SEMOS education/, които  помагат и напътстват  подрастващите в избора, търсенето и намирането на подходяща работа.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Културната ни обиколка включваше Градския музей в Крива Паланка, манастира “Св. Йоаким Осоговски”, гр. Струга,  гр. Скопие, гр. Охрид, Национален парк “Галичица” и манастира “Св. Наум”.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 През цялата седмица учениците работиха по създаването на наръчник “Къде да уча и как да си намеря работа в Европа?”, който обобщава  наученото.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Arial"/>
              <a:buNone/>
            </a:pPr>
            <a:r>
              <a:t/>
            </a:r>
            <a:endParaRPr b="1" i="1" sz="1800">
              <a:solidFill>
                <a:srgbClr val="2E75B5"/>
              </a:solidFill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185000" y="231175"/>
            <a:ext cx="116835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Arial"/>
              <a:buNone/>
            </a:pPr>
            <a:r>
              <a:rPr b="1" i="1" lang="fr-BE" sz="3600">
                <a:solidFill>
                  <a:srgbClr val="674EA7"/>
                </a:solidFill>
              </a:rPr>
              <a:t>Еразъм+ в Северна Македония</a:t>
            </a:r>
            <a:r>
              <a:rPr b="1" i="1" lang="fr-BE" sz="36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1" lang="fr-BE" sz="3600">
                <a:solidFill>
                  <a:srgbClr val="674EA7"/>
                </a:solidFill>
              </a:rPr>
              <a:t>19</a:t>
            </a:r>
            <a:r>
              <a:rPr b="1" i="1" lang="fr-BE" sz="36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1" lang="fr-BE" sz="3600">
                <a:solidFill>
                  <a:srgbClr val="674EA7"/>
                </a:solidFill>
              </a:rPr>
              <a:t>24</a:t>
            </a:r>
            <a:r>
              <a:rPr b="1" i="1" lang="fr-BE" sz="36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М</a:t>
            </a:r>
            <a:r>
              <a:rPr b="1" i="1" lang="fr-BE" sz="3600">
                <a:solidFill>
                  <a:srgbClr val="674EA7"/>
                </a:solidFill>
              </a:rPr>
              <a:t>арт</a:t>
            </a:r>
            <a:r>
              <a:rPr b="1" i="1" lang="fr-BE" sz="36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i="1" lang="fr-BE" sz="3600">
                <a:solidFill>
                  <a:srgbClr val="674EA7"/>
                </a:solidFill>
              </a:rPr>
              <a:t>3</a:t>
            </a:r>
            <a:r>
              <a:rPr b="1" i="1" lang="fr-BE" sz="36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г. </a:t>
            </a:r>
            <a:endParaRPr b="1" i="1" sz="36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Arial"/>
              <a:buNone/>
            </a:pPr>
            <a:r>
              <a:rPr b="1" i="1" lang="fr-BE" sz="2400">
                <a:solidFill>
                  <a:srgbClr val="674EA7"/>
                </a:solidFill>
              </a:rPr>
              <a:t>гр. Крива Паланка, гр. Струга,  гр. Скопие и гр. Охрид</a:t>
            </a:r>
            <a:endParaRPr b="1" i="1" sz="24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/>
        </p:nvSpPr>
        <p:spPr>
          <a:xfrm>
            <a:off x="150375" y="185200"/>
            <a:ext cx="326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fr-BE" sz="4000">
                <a:highlight>
                  <a:srgbClr val="EAD1DC"/>
                </a:highlight>
                <a:latin typeface="Comic Sans MS"/>
                <a:ea typeface="Comic Sans MS"/>
                <a:cs typeface="Comic Sans MS"/>
                <a:sym typeface="Comic Sans MS"/>
              </a:rPr>
              <a:t>19.03.2023</a:t>
            </a:r>
            <a:endParaRPr b="1" i="0" sz="4000" u="none" cap="none" strike="noStrike">
              <a:solidFill>
                <a:srgbClr val="000000"/>
              </a:solidFill>
              <a:highlight>
                <a:srgbClr val="EAD1DC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975" y="152400"/>
            <a:ext cx="3187006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6476" y="459625"/>
            <a:ext cx="4454062" cy="593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>
            <a:off x="150375" y="2045775"/>
            <a:ext cx="3186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Пристигнахме в Крива Паланка и се разходихме.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15" title="Video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925" y="3644425"/>
            <a:ext cx="1810475" cy="32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/>
        </p:nvSpPr>
        <p:spPr>
          <a:xfrm>
            <a:off x="0" y="0"/>
            <a:ext cx="2789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3900" u="none" cap="none" strike="noStrike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ДЕН  1</a:t>
            </a:r>
            <a:endParaRPr b="1" i="0" sz="3900" u="none" cap="none" strike="noStrike">
              <a:solidFill>
                <a:schemeClr val="dk1"/>
              </a:solidFill>
              <a:highlight>
                <a:schemeClr val="accent5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6218838" y="1887525"/>
            <a:ext cx="3265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3C78D8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162" name="Google Shape;16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1114" y="0"/>
            <a:ext cx="5439811" cy="26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1700" y="2903225"/>
            <a:ext cx="4580300" cy="34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3462" y="0"/>
            <a:ext cx="3513599" cy="264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 rotWithShape="1">
          <a:blip r:embed="rId6">
            <a:alphaModFix/>
          </a:blip>
          <a:srcRect b="0" l="0" r="1826" t="23177"/>
          <a:stretch/>
        </p:blipFill>
        <p:spPr>
          <a:xfrm>
            <a:off x="134150" y="1887529"/>
            <a:ext cx="2655224" cy="427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6"/>
          <p:cNvSpPr txBox="1"/>
          <p:nvPr/>
        </p:nvSpPr>
        <p:spPr>
          <a:xfrm>
            <a:off x="2883525" y="2983225"/>
            <a:ext cx="48246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СОУ ‘’ Горче Петров ‘’.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Манастир Св. Йоаким Осоговски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Работилница в “Europe house” - Къде мога да уча и работя в Северна Македония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/>
          <p:nvPr/>
        </p:nvSpPr>
        <p:spPr>
          <a:xfrm>
            <a:off x="233800" y="234100"/>
            <a:ext cx="2789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3900" u="none" cap="none" strike="noStrike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ДЕН  </a:t>
            </a:r>
            <a:r>
              <a:rPr b="1" lang="fr-BE" sz="3900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 2</a:t>
            </a:r>
            <a:endParaRPr b="1" i="0" sz="3900" u="none" cap="none" strike="noStrike">
              <a:solidFill>
                <a:schemeClr val="dk1"/>
              </a:solidFill>
              <a:highlight>
                <a:schemeClr val="accent5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00" y="2394021"/>
            <a:ext cx="3541450" cy="426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325" y="3694313"/>
            <a:ext cx="3791668" cy="284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5512" y="454825"/>
            <a:ext cx="3383452" cy="254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3075" y="3315720"/>
            <a:ext cx="4272749" cy="322235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7"/>
          <p:cNvSpPr txBox="1"/>
          <p:nvPr/>
        </p:nvSpPr>
        <p:spPr>
          <a:xfrm>
            <a:off x="7963725" y="803850"/>
            <a:ext cx="42726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Workshop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Градски музей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Фабрика за обувки Bellmondo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/>
          <p:nvPr/>
        </p:nvSpPr>
        <p:spPr>
          <a:xfrm>
            <a:off x="-163325" y="929388"/>
            <a:ext cx="4052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2"/>
              </a:solidFill>
              <a:highlight>
                <a:schemeClr val="dk1"/>
              </a:highlight>
              <a:latin typeface="Cardo"/>
              <a:ea typeface="Cardo"/>
              <a:cs typeface="Cardo"/>
              <a:sym typeface="Card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233800" y="234100"/>
            <a:ext cx="2789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3900" u="none" cap="none" strike="noStrike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ДЕН  </a:t>
            </a:r>
            <a:r>
              <a:rPr b="1" lang="fr-BE" sz="3900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 3</a:t>
            </a:r>
            <a:endParaRPr b="1" i="0" sz="3900" u="none" cap="none" strike="noStrike">
              <a:solidFill>
                <a:schemeClr val="dk1"/>
              </a:solidFill>
              <a:highlight>
                <a:schemeClr val="accent5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115325"/>
            <a:ext cx="3459564" cy="27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3538"/>
            <a:ext cx="4146701" cy="276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6648" y="412526"/>
            <a:ext cx="3537464" cy="282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5777" y="3983313"/>
            <a:ext cx="3768948" cy="282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1175" y="108421"/>
            <a:ext cx="4920824" cy="36906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8"/>
          <p:cNvSpPr txBox="1"/>
          <p:nvPr/>
        </p:nvSpPr>
        <p:spPr>
          <a:xfrm>
            <a:off x="4216788" y="4503863"/>
            <a:ext cx="37689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Фабрика за сок Viva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International Balkan University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Скопие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 txBox="1"/>
          <p:nvPr/>
        </p:nvSpPr>
        <p:spPr>
          <a:xfrm>
            <a:off x="21200" y="1038175"/>
            <a:ext cx="45669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600"/>
              <a:buFont typeface="Times New Roman"/>
              <a:buChar char="➢"/>
            </a:pPr>
            <a:r>
              <a:rPr lang="fr-BE" sz="26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Посещение на Faculty of Tourism and Hospitality </a:t>
            </a:r>
            <a:endParaRPr sz="26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600"/>
              <a:buFont typeface="Times New Roman"/>
              <a:buChar char="➢"/>
            </a:pPr>
            <a:r>
              <a:rPr lang="fr-BE" sz="26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Национален парк Галичица</a:t>
            </a:r>
            <a:endParaRPr sz="26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600"/>
              <a:buFont typeface="Times New Roman"/>
              <a:buChar char="➢"/>
            </a:pPr>
            <a:r>
              <a:rPr lang="fr-BE" sz="26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Манастира “Св Наум”</a:t>
            </a:r>
            <a:endParaRPr sz="26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600"/>
              <a:buFont typeface="Times New Roman"/>
              <a:buChar char="➢"/>
            </a:pPr>
            <a:r>
              <a:rPr lang="fr-BE" sz="26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Охрид - </a:t>
            </a:r>
            <a:r>
              <a:rPr lang="fr-BE" sz="26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guided</a:t>
            </a:r>
            <a:r>
              <a:rPr lang="fr-BE" sz="26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tour</a:t>
            </a:r>
            <a:endParaRPr sz="26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233800" y="234100"/>
            <a:ext cx="2789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3900" u="none" cap="none" strike="noStrike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ДЕН  </a:t>
            </a:r>
            <a:r>
              <a:rPr b="1" lang="fr-BE" sz="3900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 4</a:t>
            </a:r>
            <a:endParaRPr b="1" i="0" sz="3900" u="none" cap="none" strike="noStrike">
              <a:solidFill>
                <a:schemeClr val="dk1"/>
              </a:solidFill>
              <a:highlight>
                <a:schemeClr val="accent5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00" y="3181075"/>
            <a:ext cx="4902576" cy="367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/>
          <p:cNvPicPr preferRelativeResize="0"/>
          <p:nvPr/>
        </p:nvPicPr>
        <p:blipFill rotWithShape="1">
          <a:blip r:embed="rId4">
            <a:alphaModFix/>
          </a:blip>
          <a:srcRect b="0" l="6963" r="20645" t="27609"/>
          <a:stretch/>
        </p:blipFill>
        <p:spPr>
          <a:xfrm>
            <a:off x="5827850" y="3084124"/>
            <a:ext cx="4902574" cy="369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1001" y="91504"/>
            <a:ext cx="3667349" cy="276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7625" y="-3237"/>
            <a:ext cx="3934376" cy="295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/>
          <p:nvPr/>
        </p:nvSpPr>
        <p:spPr>
          <a:xfrm>
            <a:off x="106700" y="152400"/>
            <a:ext cx="2789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3900" u="none" cap="none" strike="noStrike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ДЕН  </a:t>
            </a:r>
            <a:r>
              <a:rPr b="1" lang="fr-BE" sz="3900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 b="1" i="0" sz="3900" u="none" cap="none" strike="noStrike">
              <a:solidFill>
                <a:schemeClr val="dk1"/>
              </a:solidFill>
              <a:highlight>
                <a:schemeClr val="accent5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100" y="152400"/>
            <a:ext cx="4914900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875" y="3138792"/>
            <a:ext cx="2789400" cy="371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9225" y="152400"/>
            <a:ext cx="5394698" cy="262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 txBox="1"/>
          <p:nvPr/>
        </p:nvSpPr>
        <p:spPr>
          <a:xfrm>
            <a:off x="219850" y="3892775"/>
            <a:ext cx="2817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Раздаване на сертификатите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Прибиране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/>
          <p:nvPr/>
        </p:nvSpPr>
        <p:spPr>
          <a:xfrm>
            <a:off x="346825" y="947925"/>
            <a:ext cx="11787600" cy="58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2700">
                <a:latin typeface="Calibri"/>
                <a:ea typeface="Calibri"/>
                <a:cs typeface="Calibri"/>
                <a:sym typeface="Calibri"/>
              </a:rPr>
              <a:t>Проектът е финансиран по програма „Еразъм+“ на Европейския съюз.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>
                <a:latin typeface="Calibri"/>
                <a:ea typeface="Calibri"/>
                <a:cs typeface="Calibri"/>
                <a:sym typeface="Calibri"/>
              </a:rPr>
              <a:t>Благодарим за отдадеността на всички ученици и учители, които взеха участие.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>
                <a:latin typeface="Calibri"/>
                <a:ea typeface="Calibri"/>
                <a:cs typeface="Calibri"/>
                <a:sym typeface="Calibri"/>
              </a:rPr>
              <a:t>Щастливи сме, че успешно завършихме този проект!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>
                <a:latin typeface="Calibri"/>
                <a:ea typeface="Calibri"/>
                <a:cs typeface="Calibri"/>
                <a:sym typeface="Calibri"/>
              </a:rPr>
              <a:t>Всички материали по проекта може да намерите на сайта му: </a:t>
            </a:r>
            <a:r>
              <a:rPr lang="fr-BE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http://www.yeseurope.net/</a:t>
            </a:r>
            <a:r>
              <a:rPr lang="fr-BE" sz="2700">
                <a:latin typeface="Calibri"/>
                <a:ea typeface="Calibri"/>
                <a:cs typeface="Calibri"/>
                <a:sym typeface="Calibri"/>
              </a:rPr>
              <a:t> или на сайта на 19.СУ “Елин Пелин”: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http://bit.ly/3njZzF1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2700">
                <a:latin typeface="Calibri"/>
                <a:ea typeface="Calibri"/>
                <a:cs typeface="Calibri"/>
                <a:sym typeface="Calibri"/>
              </a:rPr>
              <a:t>Тази публикация/съобщение отразява само личните виждания на своя автор и не дава право да бъде търсена отговорност на Комисията  за използването на съдържащата се в нея информация.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