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6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4" autoAdjust="0"/>
    <p:restoredTop sz="94660"/>
  </p:normalViewPr>
  <p:slideViewPr>
    <p:cSldViewPr snapToGrid="0">
      <p:cViewPr varScale="1">
        <p:scale>
          <a:sx n="166" d="100"/>
          <a:sy n="166" d="100"/>
        </p:scale>
        <p:origin x="144" y="10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005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30256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064589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3874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159208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97125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972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722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44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23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10/14/2016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334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10/14/2016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587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10/14/2016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71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10/14/2016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190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10/14/2016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84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10/14/2016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507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10/14/2016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30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042" y="624109"/>
            <a:ext cx="9701569" cy="2582729"/>
          </a:xfrm>
        </p:spPr>
        <p:txBody>
          <a:bodyPr>
            <a:normAutofit/>
          </a:bodyPr>
          <a:lstStyle/>
          <a:p>
            <a:r>
              <a:rPr lang="hr-HR" sz="5400" b="1" dirty="0" smtClean="0"/>
              <a:t>EDUCATION SYSTEM IN CROATIA</a:t>
            </a:r>
            <a:endParaRPr lang="hr-HR" sz="5400" b="1" dirty="0"/>
          </a:p>
        </p:txBody>
      </p:sp>
    </p:spTree>
    <p:extLst>
      <p:ext uri="{BB962C8B-B14F-4D97-AF65-F5344CB8AC3E}">
        <p14:creationId xmlns:p14="http://schemas.microsoft.com/office/powerpoint/2010/main" val="415841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7538" y="1264555"/>
            <a:ext cx="8915400" cy="3777622"/>
          </a:xfrm>
        </p:spPr>
        <p:txBody>
          <a:bodyPr>
            <a:normAutofit/>
          </a:bodyPr>
          <a:lstStyle/>
          <a:p>
            <a:r>
              <a:rPr lang="en-US" sz="2400" dirty="0"/>
              <a:t>The education system today begins with preschools that include </a:t>
            </a:r>
            <a:r>
              <a:rPr lang="en-US" sz="2400" dirty="0" smtClean="0"/>
              <a:t>kindergartens and </a:t>
            </a:r>
            <a:r>
              <a:rPr lang="en-US" sz="2400" dirty="0"/>
              <a:t>institutions in implementing the pre-school programs and shorter programs </a:t>
            </a:r>
            <a:endParaRPr lang="hr-HR" sz="2400" dirty="0" smtClean="0"/>
          </a:p>
          <a:p>
            <a:r>
              <a:rPr lang="en-US" sz="2400" dirty="0" smtClean="0"/>
              <a:t>Kindergartens </a:t>
            </a:r>
            <a:r>
              <a:rPr lang="en-US" sz="2400" dirty="0"/>
              <a:t>are responsible for a full day or shorter program of education , health care, nutrition and social welfare of children from the age of 6 months to school age .</a:t>
            </a:r>
          </a:p>
          <a:p>
            <a:endParaRPr lang="en-US" sz="2000" dirty="0"/>
          </a:p>
          <a:p>
            <a:endParaRPr lang="hr-HR" sz="2000" dirty="0"/>
          </a:p>
        </p:txBody>
      </p:sp>
      <p:pic>
        <p:nvPicPr>
          <p:cNvPr id="2050" name="Picture 2" descr="Slikovni rezultat za dječji vrtić poreč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984" y="3761403"/>
            <a:ext cx="3875512" cy="290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191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6550" y="95250"/>
            <a:ext cx="6438900" cy="66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394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2767" y="523483"/>
            <a:ext cx="8911687" cy="1280890"/>
          </a:xfrm>
        </p:spPr>
        <p:txBody>
          <a:bodyPr/>
          <a:lstStyle/>
          <a:p>
            <a:r>
              <a:rPr lang="hr-HR" dirty="0" err="1" smtClean="0"/>
              <a:t>Primary</a:t>
            </a:r>
            <a:r>
              <a:rPr lang="hr-HR" dirty="0" smtClean="0"/>
              <a:t> </a:t>
            </a:r>
            <a:r>
              <a:rPr lang="hr-HR" dirty="0" err="1" smtClean="0"/>
              <a:t>education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7229" y="1905000"/>
            <a:ext cx="8915400" cy="1601273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/>
              <a:t>Children </a:t>
            </a:r>
            <a:r>
              <a:rPr lang="hr-HR" sz="2800" dirty="0" smtClean="0"/>
              <a:t>at</a:t>
            </a:r>
            <a:r>
              <a:rPr lang="en-US" sz="2800" dirty="0" smtClean="0"/>
              <a:t> </a:t>
            </a:r>
            <a:r>
              <a:rPr lang="en-US" sz="2800" dirty="0"/>
              <a:t>the age of </a:t>
            </a:r>
            <a:r>
              <a:rPr lang="en-US" sz="2800" dirty="0" smtClean="0"/>
              <a:t>6</a:t>
            </a:r>
            <a:r>
              <a:rPr lang="hr-HR" sz="2800" dirty="0"/>
              <a:t> </a:t>
            </a:r>
            <a:r>
              <a:rPr lang="hr-HR" sz="2800" dirty="0" err="1" smtClean="0"/>
              <a:t>or</a:t>
            </a:r>
            <a:r>
              <a:rPr lang="hr-HR" sz="2800" dirty="0" smtClean="0"/>
              <a:t> 7</a:t>
            </a:r>
            <a:r>
              <a:rPr lang="hr-HR" sz="2800" dirty="0"/>
              <a:t> </a:t>
            </a:r>
            <a:r>
              <a:rPr lang="hr-HR" sz="2800" dirty="0" smtClean="0"/>
              <a:t>start</a:t>
            </a:r>
            <a:r>
              <a:rPr lang="en-US" sz="2800" dirty="0" smtClean="0"/>
              <a:t> </a:t>
            </a:r>
            <a:r>
              <a:rPr lang="en-US" sz="2800" dirty="0"/>
              <a:t>the compulsory primary education , which lasts eight years . For those older than 15 who have not completed primary school there is a system of basic education for adults </a:t>
            </a:r>
            <a:r>
              <a:rPr lang="en-US" sz="2800" dirty="0" smtClean="0"/>
              <a:t>.</a:t>
            </a:r>
            <a:endParaRPr lang="hr-HR" sz="2800" dirty="0" smtClean="0"/>
          </a:p>
          <a:p>
            <a:endParaRPr lang="hr-HR" sz="2000" dirty="0" smtClean="0"/>
          </a:p>
        </p:txBody>
      </p:sp>
      <p:pic>
        <p:nvPicPr>
          <p:cNvPr id="1028" name="Picture 4" descr="Slikovni rezultat za OSNOVNA SKOLA pore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151" y="3387144"/>
            <a:ext cx="4171322" cy="3128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3525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Secondary</a:t>
            </a:r>
            <a:r>
              <a:rPr lang="hr-HR" dirty="0" smtClean="0"/>
              <a:t> </a:t>
            </a:r>
            <a:r>
              <a:rPr lang="hr-HR" dirty="0" err="1" smtClean="0"/>
              <a:t>schools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967" y="2172237"/>
            <a:ext cx="8915400" cy="1807335"/>
          </a:xfrm>
        </p:spPr>
        <p:txBody>
          <a:bodyPr>
            <a:noAutofit/>
          </a:bodyPr>
          <a:lstStyle/>
          <a:p>
            <a:r>
              <a:rPr lang="en-US" sz="2400" dirty="0"/>
              <a:t>After elementary school, children can continue their education in </a:t>
            </a:r>
            <a:r>
              <a:rPr lang="hr-HR" sz="2400" dirty="0" err="1" smtClean="0"/>
              <a:t>different</a:t>
            </a:r>
            <a:r>
              <a:rPr lang="en-US" sz="2400" dirty="0" smtClean="0"/>
              <a:t> </a:t>
            </a:r>
            <a:r>
              <a:rPr lang="en-US" sz="2400" dirty="0"/>
              <a:t>secondary schools ( secondary education ) , which is based on a curriculum divided into grammar schools and vocational ( technical , industrial, trade ) and arts ( music , dance , art ) school . Gymnasiums with general education </a:t>
            </a:r>
            <a:r>
              <a:rPr lang="en-US" sz="2400" dirty="0" smtClean="0"/>
              <a:t>curriculum </a:t>
            </a:r>
            <a:r>
              <a:rPr lang="en-US" sz="2400" dirty="0"/>
              <a:t>last four years and end with the mandatory final </a:t>
            </a:r>
            <a:r>
              <a:rPr lang="en-US" sz="2400" dirty="0" smtClean="0"/>
              <a:t>exam</a:t>
            </a:r>
            <a:r>
              <a:rPr lang="hr-HR" sz="2400" dirty="0" smtClean="0"/>
              <a:t>- </a:t>
            </a:r>
            <a:r>
              <a:rPr lang="hr-HR" sz="2400" dirty="0" err="1" smtClean="0"/>
              <a:t>state</a:t>
            </a:r>
            <a:r>
              <a:rPr lang="hr-HR" sz="2400" dirty="0" smtClean="0"/>
              <a:t> matura </a:t>
            </a:r>
            <a:r>
              <a:rPr lang="hr-HR" sz="2400" dirty="0" err="1" smtClean="0"/>
              <a:t>exam</a:t>
            </a:r>
            <a:r>
              <a:rPr lang="hr-HR" sz="2400" dirty="0" smtClean="0"/>
              <a:t>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828878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Vocational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art </a:t>
            </a:r>
            <a:r>
              <a:rPr lang="hr-HR" dirty="0" err="1" smtClean="0"/>
              <a:t>schools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Training </a:t>
            </a:r>
            <a:r>
              <a:rPr lang="en-US" sz="2400" dirty="0"/>
              <a:t>in vocational and art schools can last 1-5 years, and it usually ends with the defense of the final work , but it is possible to take the state graduation for those students who have completed four years of secondary education . The success of the state graduation exam is the basis of enrollment in higher education institutions . </a:t>
            </a:r>
            <a:r>
              <a:rPr lang="en-US" sz="2400" dirty="0" smtClean="0"/>
              <a:t>Attending </a:t>
            </a:r>
            <a:r>
              <a:rPr lang="en-US" sz="2400" dirty="0"/>
              <a:t>primary and secondary public schools is </a:t>
            </a:r>
            <a:r>
              <a:rPr lang="en-US" sz="2400" dirty="0" smtClean="0"/>
              <a:t>free.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9912926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Higher</a:t>
            </a:r>
            <a:r>
              <a:rPr lang="hr-HR" dirty="0" smtClean="0"/>
              <a:t> </a:t>
            </a:r>
            <a:r>
              <a:rPr lang="hr-HR" dirty="0" err="1" smtClean="0"/>
              <a:t>education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240" y="1760112"/>
            <a:ext cx="8915400" cy="2464158"/>
          </a:xfrm>
        </p:spPr>
        <p:txBody>
          <a:bodyPr/>
          <a:lstStyle/>
          <a:p>
            <a:endParaRPr lang="en-US" sz="2000" dirty="0"/>
          </a:p>
          <a:p>
            <a:r>
              <a:rPr lang="en-US" sz="2400" dirty="0"/>
              <a:t>Higher education is </a:t>
            </a:r>
            <a:r>
              <a:rPr lang="hr-HR" sz="2400" dirty="0" err="1" smtClean="0"/>
              <a:t>organised</a:t>
            </a:r>
            <a:r>
              <a:rPr lang="hr-HR" sz="2400" dirty="0" smtClean="0"/>
              <a:t> </a:t>
            </a:r>
            <a:r>
              <a:rPr lang="en-US" sz="2400" dirty="0" smtClean="0"/>
              <a:t>at </a:t>
            </a:r>
            <a:r>
              <a:rPr lang="en-US" sz="2400" dirty="0"/>
              <a:t>institutions of higher education through university and professional studies . Higher education institutions are divided into colleges, higher schools, universities and academies of art .</a:t>
            </a:r>
          </a:p>
          <a:p>
            <a:endParaRPr lang="en-US" sz="2000" dirty="0"/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8883132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6000" dirty="0" smtClean="0"/>
              <a:t>              </a:t>
            </a:r>
          </a:p>
          <a:p>
            <a:pPr marL="0" indent="0">
              <a:buNone/>
            </a:pPr>
            <a:r>
              <a:rPr lang="hr-HR" sz="6000" dirty="0"/>
              <a:t> </a:t>
            </a:r>
            <a:r>
              <a:rPr lang="hr-HR" sz="6000" dirty="0" smtClean="0"/>
              <a:t>            THE END!</a:t>
            </a:r>
            <a:endParaRPr lang="hr-HR" sz="6000" dirty="0"/>
          </a:p>
        </p:txBody>
      </p:sp>
    </p:spTree>
    <p:extLst>
      <p:ext uri="{BB962C8B-B14F-4D97-AF65-F5344CB8AC3E}">
        <p14:creationId xmlns:p14="http://schemas.microsoft.com/office/powerpoint/2010/main" val="16916443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</TotalTime>
  <Words>281</Words>
  <Application>Microsoft Office PowerPoint</Application>
  <PresentationFormat>Widescreen</PresentationFormat>
  <Paragraphs>14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EDUCATION SYSTEM IN CROATIA</vt:lpstr>
      <vt:lpstr>PowerPoint-presentasjon</vt:lpstr>
      <vt:lpstr>PowerPoint-presentasjon</vt:lpstr>
      <vt:lpstr>Primary education</vt:lpstr>
      <vt:lpstr>Secondary schools</vt:lpstr>
      <vt:lpstr>Vocational and art schools</vt:lpstr>
      <vt:lpstr>Higher education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Sustav obrazovanja</dc:title>
  <dc:creator>home</dc:creator>
  <cp:lastModifiedBy>Olaf Danielsen</cp:lastModifiedBy>
  <cp:revision>9</cp:revision>
  <dcterms:created xsi:type="dcterms:W3CDTF">2016-09-05T19:17:29Z</dcterms:created>
  <dcterms:modified xsi:type="dcterms:W3CDTF">2016-10-14T09:08:37Z</dcterms:modified>
</cp:coreProperties>
</file>