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07">
          <p15:clr>
            <a:srgbClr val="9AA0A6"/>
          </p15:clr>
        </p15:guide>
        <p15:guide id="2" pos="227">
          <p15:clr>
            <a:srgbClr val="9AA0A6"/>
          </p15:clr>
        </p15:guide>
        <p15:guide id="3" pos="5533">
          <p15:clr>
            <a:srgbClr val="9AA0A6"/>
          </p15:clr>
        </p15:guide>
        <p15:guide id="4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50" y="106"/>
      </p:cViewPr>
      <p:guideLst>
        <p:guide orient="horz" pos="907"/>
        <p:guide pos="227"/>
        <p:guide pos="553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ternational@vdab.be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248ebc86f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248ebc86f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One of my main tasks, in a nutshell, is  to stay informed about the amount of unemployed jobseekers, the amount of vacancies, and the balance between them in Flanders. In my job I am also interested in how this balance evolves during time and in different sectors.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2248ebc86f_0_1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0e414588d5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0e414588d5_0_16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year we publish a research on the bottleneck occupations in Flanders. This is the top 10 for 2022.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sectors with most difficulties of filling their vacancies for the last couple of years are Health care, Construction, Transportation, Technically skilled workers, IT.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474B5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28eb9162e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28eb9162e0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333333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128eb9162e0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28eb9162e0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28eb9162e0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333333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128eb9162e0_0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28eb9162e0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28eb9162e0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333333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128eb9162e0_0_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0fd53d3c3f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0fd53d3c3f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It’s important to know that most European countries experience similar shortages, therefore VDAB has a specialised division to work together and find mutual opportunities.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international team of VDAB consists of 6 advisors and one coordinator. They operate in a European cooperation network of employment services, called EURES, designed to facilitate the free movement of workers, without creating a brain drain in other countries. But because of the similar shortages, the international advisors are also prospecting recruitment possibilities outside of Europe.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They are very happy to give you more in depth information about their service. Don’t hesitate to contact them on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international@vdab.be</a:t>
            </a:r>
            <a:r>
              <a:rPr lang="en-US"/>
              <a:t>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10fd53d3c3f_2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28eb916c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128eb916c0d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225" tIns="89225" rIns="89225" bIns="89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28eb916c0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1" name="Google Shape;231;g128eb916c0d_0_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28eb916c0d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28eb916c0d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28eb916c0d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28eb916c0d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28eb916c0d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28eb916c0d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28eb9162e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28eb9162e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 VDAB is situated in Flanders, and as we also know that people abroad are not that familiar with a small region as Flanders in - even a smaller - country as Belgium, we would like to start this presentation with a short video of Flanders and its specialities. </a:t>
            </a:r>
            <a:endParaRPr/>
          </a:p>
        </p:txBody>
      </p:sp>
      <p:sp>
        <p:nvSpPr>
          <p:cNvPr id="98" name="Google Shape;98;g128eb9162e0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28eb916c0d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28eb916c0d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28eb916c0d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28eb916c0d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1455ac7bc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1455ac7bc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VDAB (abbreviation) = the Flemish Service For Employment and Vocational Training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 is the public employment service of Flanders. We help job seekers find a job and employers fill vacancies, by: 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hosting a job site and offering useful digital tools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organizing vocational and non-vocational training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counsel job seekers towards a job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do </a:t>
            </a:r>
            <a:r>
              <a:rPr lang="en-US" b="1"/>
              <a:t>NOT</a:t>
            </a:r>
            <a:r>
              <a:rPr lang="en-US"/>
              <a:t>: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make a decision on when someone is eligible for employment benefits (RVA) or pay them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-"/>
            </a:pPr>
            <a:r>
              <a:rPr lang="en-US">
                <a:solidFill>
                  <a:srgbClr val="999999"/>
                </a:solidFill>
              </a:rPr>
              <a:t>pay unemployment benefits (disbursement or paying agent) (uitbetalingsinstelling zoals hulpkas of vakbond)</a:t>
            </a:r>
            <a:endParaRPr>
              <a:solidFill>
                <a:srgbClr val="999999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administrative tasks for companies with employees (f.e. wage administration, wage calculation, holiday pay (social secretariat)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474B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11455ac7bc0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455ac7bc0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1455ac7bc0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202124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In that way we try to contribute to both the health of the individual and the society as a whole, as both will benefit from a dynamic labour market. According to the ministry, to be healthy and to face future challenges, we need to obtain an activity rate of 80%. That means that 80% of the people that have the working age, should be working.</a:t>
            </a:r>
            <a:endParaRPr sz="15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50">
              <a:solidFill>
                <a:srgbClr val="7E7E7E"/>
              </a:solidFill>
              <a:highlight>
                <a:srgbClr val="FEF7E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g11455ac7bc0_1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0272c33a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0272c33a2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 the moment we are experiencing historical shortages on the flemish Labour Market : on the left you can see that the number of unemployed is at its lowest in 15 years time, whilst the number of vacancies was never so high.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10272c33a2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128e5753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128e5753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</a:t>
            </a:r>
            <a:r>
              <a:rPr lang="en-US" u="sng"/>
              <a:t>employment rate</a:t>
            </a:r>
            <a:r>
              <a:rPr lang="en-US"/>
              <a:t> indicates the share of the population at working age (between 20 and 64 years old) that is employed.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employment rate in Flanders was 74,7% in 2020.  This is above EU average but Flanders has set herself a target of 80% by 2030. So we are not quite there yet.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Our neighbouring countries Germany and the Netherlands already achieved 80%.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1128e57538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0c6f27ede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0c6f27ede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VDAB receives the vacancies through various channels : from the companies themselves and from commercial channels like temp agencies and headhunters.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the last 12 months VDAB received almost 400.000  vacancies from companies themselves in Flanders. This is an increase of 52% in comparison with last year.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number of vacancies is even higher now than before the COVID-19 crisis.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majority of the vacancies received is located in the province of Antwerp (113.496), followed by the province of Flemish Brabant (47.251).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For about 1 out of 3 vacancies, companies ask us for extra support to fulfill them, which means that we help them in any way we can. 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Usually these are the most difficult to fulfill, so we have to pull all of our strings. 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666666"/>
                </a:solidFill>
              </a:rPr>
              <a:t>temporary agency work, headhunters, …he numbers are artificially high because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666666"/>
                </a:solidFill>
              </a:rPr>
              <a:t> of doubles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44" name="Google Shape;144;g10c6f27ede5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0272c33a2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0272c33a2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/>
              <a:t>One of the biggest discrepancies on our labour market is the level of education. 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/>
              <a:t>Almos</a:t>
            </a:r>
            <a:r>
              <a:rPr lang="en-US" sz="1300">
                <a:highlight>
                  <a:schemeClr val="lt1"/>
                </a:highlight>
              </a:rPr>
              <a:t>t 40% of the vacancies from last year demand a higher education but only 1 out of 5 of the av</a:t>
            </a:r>
            <a:r>
              <a:rPr lang="en-US" sz="1300"/>
              <a:t>ailable labour reserve has a higher education. 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highlight>
                  <a:schemeClr val="lt1"/>
                </a:highlight>
              </a:rPr>
              <a:t>This means that it is important for employers to know that recruitment often involves training. </a:t>
            </a:r>
            <a:endParaRPr sz="1300"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VDAB can offer </a:t>
            </a:r>
            <a:r>
              <a:rPr lang="en-US" b="1"/>
              <a:t>tailormade solutions</a:t>
            </a:r>
            <a:r>
              <a:rPr lang="en-US"/>
              <a:t>, like different forms of workplace learning. A good example is the site that you will visit later today.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333333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10272c33a2a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0e414588d5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0e414588d5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we look at the job offers that are still vacant at the end of April of 2022, this is our top 10.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 will see these reflected in the list of bottleneck occupations.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10e414588d5_0_2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5633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311100" y="851525"/>
            <a:ext cx="85218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64025" y="2921175"/>
            <a:ext cx="8521800" cy="7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nvas Horizontaal">
  <p:cSld name="ONE_COLUM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15633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/>
          </p:nvPr>
        </p:nvSpPr>
        <p:spPr>
          <a:xfrm>
            <a:off x="295300" y="721050"/>
            <a:ext cx="1524600" cy="2025900"/>
          </a:xfrm>
          <a:prstGeom prst="rect">
            <a:avLst/>
          </a:prstGeom>
        </p:spPr>
        <p:txBody>
          <a:bodyPr spcFirstLastPara="1" wrap="square" lIns="91425" tIns="0" rIns="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2236550" y="-3325"/>
            <a:ext cx="6005700" cy="50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sluiter - Wit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1095450" y="1544275"/>
            <a:ext cx="6991200" cy="205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 1">
  <p:cSld name="SECTION_HEADER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15633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63" name="Google Shape;63;p13"/>
          <p:cNvSpPr txBox="1"/>
          <p:nvPr/>
        </p:nvSpPr>
        <p:spPr>
          <a:xfrm>
            <a:off x="311150" y="744537"/>
            <a:ext cx="85218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Titel presentatie</a:t>
            </a:r>
            <a:endParaRPr sz="2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311150" y="2693987"/>
            <a:ext cx="85218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Subtitel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- donkerblauw - balk boven">
  <p:cSld name="TITLE_AND_BODY_1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>
            <a:off x="0" y="0"/>
            <a:ext cx="9144000" cy="1097400"/>
          </a:xfrm>
          <a:prstGeom prst="rect">
            <a:avLst/>
          </a:prstGeom>
          <a:solidFill>
            <a:srgbClr val="004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1"/>
          </p:nvPr>
        </p:nvSpPr>
        <p:spPr>
          <a:xfrm>
            <a:off x="451775" y="495375"/>
            <a:ext cx="86925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2"/>
          </p:nvPr>
        </p:nvSpPr>
        <p:spPr>
          <a:xfrm>
            <a:off x="503550" y="1513250"/>
            <a:ext cx="6282900" cy="30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451350" y="237450"/>
            <a:ext cx="86925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ofdtitel_vl">
  <p:cSld name="Hoofdtitel_v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463564" y="1564337"/>
            <a:ext cx="82296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94376"/>
              </a:buClr>
              <a:buSzPts val="6000"/>
              <a:buFont typeface="Calibri"/>
              <a:buNone/>
              <a:defRPr sz="6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475544" y="2600204"/>
            <a:ext cx="8229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spcBef>
                <a:spcPts val="320"/>
              </a:spcBef>
              <a:spcAft>
                <a:spcPts val="0"/>
              </a:spcAft>
              <a:buClr>
                <a:srgbClr val="3E89CA"/>
              </a:buClr>
              <a:buSzPts val="1600"/>
              <a:buNone/>
              <a:defRPr sz="1600" cap="none">
                <a:solidFill>
                  <a:srgbClr val="3E89CA"/>
                </a:solidFill>
              </a:defRPr>
            </a:lvl1pPr>
            <a:lvl2pPr marL="914400" lvl="1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1600"/>
              </a:spcBef>
              <a:spcAft>
                <a:spcPts val="160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grpSp>
        <p:nvGrpSpPr>
          <p:cNvPr id="73" name="Google Shape;73;p15"/>
          <p:cNvGrpSpPr/>
          <p:nvPr/>
        </p:nvGrpSpPr>
        <p:grpSpPr>
          <a:xfrm>
            <a:off x="-13194" y="4273868"/>
            <a:ext cx="9157194" cy="900113"/>
            <a:chOff x="-13194" y="5657850"/>
            <a:chExt cx="9157194" cy="1200150"/>
          </a:xfrm>
        </p:grpSpPr>
        <p:sp>
          <p:nvSpPr>
            <p:cNvPr id="74" name="Google Shape;74;p15"/>
            <p:cNvSpPr/>
            <p:nvPr/>
          </p:nvSpPr>
          <p:spPr>
            <a:xfrm>
              <a:off x="-12700" y="5664200"/>
              <a:ext cx="9156700" cy="1193800"/>
            </a:xfrm>
            <a:custGeom>
              <a:avLst/>
              <a:gdLst/>
              <a:ahLst/>
              <a:cxnLst/>
              <a:rect l="l" t="t" r="r" b="b"/>
              <a:pathLst>
                <a:path w="9156700" h="1193800" extrusionOk="0">
                  <a:moveTo>
                    <a:pt x="0" y="368300"/>
                  </a:moveTo>
                  <a:lnTo>
                    <a:pt x="9156700" y="0"/>
                  </a:lnTo>
                  <a:lnTo>
                    <a:pt x="9156700" y="1168400"/>
                  </a:lnTo>
                  <a:lnTo>
                    <a:pt x="0" y="1193800"/>
                  </a:lnTo>
                  <a:lnTo>
                    <a:pt x="0" y="368300"/>
                  </a:lnTo>
                  <a:close/>
                </a:path>
              </a:pathLst>
            </a:custGeom>
            <a:solidFill>
              <a:srgbClr val="E6E6D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5" name="Google Shape;75;p15" descr="leeuw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3194" y="5980644"/>
              <a:ext cx="813294" cy="8773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" name="Google Shape;76;p15"/>
            <p:cNvSpPr/>
            <p:nvPr/>
          </p:nvSpPr>
          <p:spPr>
            <a:xfrm>
              <a:off x="6350000" y="5657850"/>
              <a:ext cx="2794000" cy="1187450"/>
            </a:xfrm>
            <a:custGeom>
              <a:avLst/>
              <a:gdLst/>
              <a:ahLst/>
              <a:cxnLst/>
              <a:rect l="l" t="t" r="r" b="b"/>
              <a:pathLst>
                <a:path w="2794000" h="1187450" extrusionOk="0">
                  <a:moveTo>
                    <a:pt x="323850" y="1187450"/>
                  </a:moveTo>
                  <a:lnTo>
                    <a:pt x="0" y="120650"/>
                  </a:lnTo>
                  <a:lnTo>
                    <a:pt x="2794000" y="0"/>
                  </a:lnTo>
                  <a:cubicBezTo>
                    <a:pt x="2791883" y="393700"/>
                    <a:pt x="2789767" y="787400"/>
                    <a:pt x="2787650" y="1181100"/>
                  </a:cubicBezTo>
                  <a:lnTo>
                    <a:pt x="323850" y="1187450"/>
                  </a:lnTo>
                  <a:close/>
                </a:path>
              </a:pathLst>
            </a:custGeom>
            <a:solidFill>
              <a:srgbClr val="3E89C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7" name="Google Shape;77;p15" descr="VDAB_logo_zonder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320280" y="6062075"/>
              <a:ext cx="1114004" cy="45696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 - Wit 1">
  <p:cSld name="TITLE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0" y="2132325"/>
            <a:ext cx="91440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92300" rIns="92300" bIns="9230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500">
                <a:solidFill>
                  <a:srgbClr val="2D89CC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subTitle" idx="1"/>
          </p:nvPr>
        </p:nvSpPr>
        <p:spPr>
          <a:xfrm>
            <a:off x="0" y="2624200"/>
            <a:ext cx="914400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92300" rIns="92300" bIns="923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>
                <a:solidFill>
                  <a:srgbClr val="004475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- donkerblauw - balk boven 1">
  <p:cSld name="TITLE_AND_BODY_1_3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/>
          <p:nvPr/>
        </p:nvSpPr>
        <p:spPr>
          <a:xfrm>
            <a:off x="0" y="0"/>
            <a:ext cx="9144000" cy="1097400"/>
          </a:xfrm>
          <a:prstGeom prst="rect">
            <a:avLst/>
          </a:prstGeom>
          <a:solidFill>
            <a:srgbClr val="004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1"/>
          </p:nvPr>
        </p:nvSpPr>
        <p:spPr>
          <a:xfrm>
            <a:off x="451775" y="495375"/>
            <a:ext cx="86925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2"/>
          </p:nvPr>
        </p:nvSpPr>
        <p:spPr>
          <a:xfrm>
            <a:off x="503550" y="1513250"/>
            <a:ext cx="6282900" cy="30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451350" y="237450"/>
            <a:ext cx="86925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56323" y="4568875"/>
            <a:ext cx="667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311100" y="723875"/>
            <a:ext cx="8521800" cy="204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410800" y="2654950"/>
            <a:ext cx="8360400" cy="9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al accent 1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0" y="0"/>
            <a:ext cx="2011800" cy="5143500"/>
          </a:xfrm>
          <a:prstGeom prst="rect">
            <a:avLst/>
          </a:prstGeom>
          <a:solidFill>
            <a:srgbClr val="0044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5633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77250" y="723700"/>
            <a:ext cx="1536600" cy="1993200"/>
          </a:xfrm>
          <a:prstGeom prst="rect">
            <a:avLst/>
          </a:prstGeom>
        </p:spPr>
        <p:txBody>
          <a:bodyPr spcFirstLastPara="1" wrap="square" lIns="91425" tIns="0" rIns="0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2338675" y="723700"/>
            <a:ext cx="5481600" cy="24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al accent 1 1">
  <p:cSld name="TITLE_AND_BODY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2011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5633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277250" y="723700"/>
            <a:ext cx="1536600" cy="1993200"/>
          </a:xfrm>
          <a:prstGeom prst="rect">
            <a:avLst/>
          </a:prstGeom>
        </p:spPr>
        <p:txBody>
          <a:bodyPr spcFirstLastPara="1" wrap="square" lIns="91425" tIns="0" rIns="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2338675" y="723700"/>
            <a:ext cx="5481600" cy="24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al accent 1 1 1">
  <p:cSld name="TITLE_AND_BODY_1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0" y="0"/>
            <a:ext cx="20118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15633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77250" y="723700"/>
            <a:ext cx="1536600" cy="1993200"/>
          </a:xfrm>
          <a:prstGeom prst="rect">
            <a:avLst/>
          </a:prstGeom>
        </p:spPr>
        <p:txBody>
          <a:bodyPr spcFirstLastPara="1" wrap="square" lIns="91425" tIns="0" rIns="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338675" y="723700"/>
            <a:ext cx="5481600" cy="24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rizontaal Accent 1" type="twoColTx">
  <p:cSld name="TITLE_AND_TWO_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15633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38" name="Google Shape;38;p7"/>
          <p:cNvSpPr/>
          <p:nvPr/>
        </p:nvSpPr>
        <p:spPr>
          <a:xfrm>
            <a:off x="0" y="0"/>
            <a:ext cx="9144000" cy="1097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640100" y="303875"/>
            <a:ext cx="6298800" cy="8082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640100" y="1670275"/>
            <a:ext cx="5492400" cy="2451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rizontaal Accent 1 1">
  <p:cSld name="TITLE_AND_TWO_COLUMNS_2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15633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0" y="0"/>
            <a:ext cx="9144000" cy="109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640100" y="303875"/>
            <a:ext cx="6298800" cy="8082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640100" y="1670275"/>
            <a:ext cx="5492400" cy="2451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rizontaal Accent 1 1 1">
  <p:cSld name="TITLE_AND_TWO_COLUMNS_2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15633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48" name="Google Shape;48;p9"/>
          <p:cNvSpPr/>
          <p:nvPr/>
        </p:nvSpPr>
        <p:spPr>
          <a:xfrm>
            <a:off x="0" y="0"/>
            <a:ext cx="9144000" cy="109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640100" y="303875"/>
            <a:ext cx="6298800" cy="8082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640100" y="1670275"/>
            <a:ext cx="5492400" cy="2451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nvas verticaal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15633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639025" y="1316075"/>
            <a:ext cx="7493100" cy="3210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645525" y="292275"/>
            <a:ext cx="6283500" cy="8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libri"/>
              <a:buChar char="■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56333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dab.be/trends/knelpuntberoepe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rvastat.vdab.be/arvastat_basisstatistieken_vacatures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rvastat.vdab.be/arvastat_basisstatistieken_vacatures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rvastat.vdab.be/arvastat_basisstatistieken_vacatures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ternational@vdab.b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ela.europa.eu/sites/default/files/2021-12/2021%20Labour%20shortages%20%20surpluses%20report.pdf" TargetMode="Externa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es/public/index_nl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hyperlink" Target="https://workinflanders.be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es/public/index_en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PWpqjUyKHnX5uoo4YNpafYzsSnR2PSnH/vie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kinflranders.b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eanjobdays.eu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stock.vdab.be/DB5UUzQ19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arvastat.vdab.be/arvastat_overzicht.html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europa.vdab.b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rvastat.vdab.be/arvastat_kenmerken_vacatures.html?provincie=PROV1+PROV2+PROV3+PROV4+PROV7+PROV9&amp;beroep=_&amp;vacature=ope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dab.be/trendsdoc/beroepen/index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rvastat.vdab.be/arvastat_kenmerken_vacatures.html?provincie=PROV1+PROV2+PROV3+PROV4+PROV7+PROV9&amp;vacature=ope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-1521275" y="416850"/>
            <a:ext cx="8521800" cy="204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VDAB</a:t>
            </a:r>
            <a:endParaRPr sz="4800"/>
          </a:p>
        </p:txBody>
      </p:sp>
      <p:sp>
        <p:nvSpPr>
          <p:cNvPr id="92" name="Google Shape;92;p18"/>
          <p:cNvSpPr txBox="1">
            <a:spLocks noGrp="1"/>
          </p:cNvSpPr>
          <p:nvPr>
            <p:ph type="subTitle" idx="1"/>
          </p:nvPr>
        </p:nvSpPr>
        <p:spPr>
          <a:xfrm>
            <a:off x="-1440575" y="2622825"/>
            <a:ext cx="8360400" cy="9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MAY 2022</a:t>
            </a:r>
            <a:endParaRPr sz="24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156323" y="4568875"/>
            <a:ext cx="667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1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5275" y="-181025"/>
            <a:ext cx="77343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>
            <a:spLocks noGrp="1"/>
          </p:cNvSpPr>
          <p:nvPr>
            <p:ph type="body" idx="1"/>
          </p:nvPr>
        </p:nvSpPr>
        <p:spPr>
          <a:xfrm>
            <a:off x="2533875" y="475875"/>
            <a:ext cx="5722200" cy="4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Nursing (associate) professionals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Technician industrial installation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Building site manager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Cleaning professionals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Electrical mechanics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Construction calculator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Building Information Management - engineering agency 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Heavy truck and lorry drivers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Systems analyst &amp; applications programmers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Accountants</a:t>
            </a:r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type="title"/>
          </p:nvPr>
        </p:nvSpPr>
        <p:spPr>
          <a:xfrm>
            <a:off x="277250" y="723700"/>
            <a:ext cx="1536600" cy="3721200"/>
          </a:xfrm>
          <a:prstGeom prst="rect">
            <a:avLst/>
          </a:prstGeom>
        </p:spPr>
        <p:txBody>
          <a:bodyPr spcFirstLastPara="1" wrap="square" lIns="91425" tIns="0" rIns="0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Top 10 bottleneck occupations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2022 Flanders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Health care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Construction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Transportation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Technically skilled workers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</a:t>
            </a:r>
            <a:endParaRPr/>
          </a:p>
        </p:txBody>
      </p:sp>
      <p:sp>
        <p:nvSpPr>
          <p:cNvPr id="180" name="Google Shape;180;p27"/>
          <p:cNvSpPr txBox="1">
            <a:spLocks noGrp="1"/>
          </p:cNvSpPr>
          <p:nvPr>
            <p:ph type="sldNum" idx="12"/>
          </p:nvPr>
        </p:nvSpPr>
        <p:spPr>
          <a:xfrm>
            <a:off x="15633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10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81" name="Google Shape;181;p27"/>
          <p:cNvSpPr txBox="1"/>
          <p:nvPr/>
        </p:nvSpPr>
        <p:spPr>
          <a:xfrm>
            <a:off x="2168175" y="4743300"/>
            <a:ext cx="6213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Source: VDAB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bottleneck occupation study 2022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7"/>
          <p:cNvSpPr/>
          <p:nvPr/>
        </p:nvSpPr>
        <p:spPr>
          <a:xfrm>
            <a:off x="2588175" y="862725"/>
            <a:ext cx="3557700" cy="328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7"/>
          <p:cNvSpPr/>
          <p:nvPr/>
        </p:nvSpPr>
        <p:spPr>
          <a:xfrm>
            <a:off x="2621050" y="1840475"/>
            <a:ext cx="2497800" cy="303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7"/>
          <p:cNvSpPr/>
          <p:nvPr/>
        </p:nvSpPr>
        <p:spPr>
          <a:xfrm>
            <a:off x="2670350" y="3426250"/>
            <a:ext cx="4667100" cy="295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>
            <a:spLocks noGrp="1"/>
          </p:cNvSpPr>
          <p:nvPr>
            <p:ph type="sldNum" idx="12"/>
          </p:nvPr>
        </p:nvSpPr>
        <p:spPr>
          <a:xfrm>
            <a:off x="15633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91" name="Google Shape;191;p28"/>
          <p:cNvSpPr txBox="1"/>
          <p:nvPr/>
        </p:nvSpPr>
        <p:spPr>
          <a:xfrm>
            <a:off x="1002625" y="4621825"/>
            <a:ext cx="2046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Source : </a:t>
            </a:r>
            <a:r>
              <a:rPr lang="en-US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Arvastat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8"/>
          <p:cNvSpPr txBox="1">
            <a:spLocks noGrp="1"/>
          </p:cNvSpPr>
          <p:nvPr>
            <p:ph type="title"/>
          </p:nvPr>
        </p:nvSpPr>
        <p:spPr>
          <a:xfrm>
            <a:off x="640100" y="303875"/>
            <a:ext cx="6298800" cy="8082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Vacancies and unemployed today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Arvastat.vdab.be: our online tool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3" name="Google Shape;19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3525" y="1202600"/>
            <a:ext cx="4336939" cy="372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 txBox="1">
            <a:spLocks noGrp="1"/>
          </p:cNvSpPr>
          <p:nvPr>
            <p:ph type="sldNum" idx="12"/>
          </p:nvPr>
        </p:nvSpPr>
        <p:spPr>
          <a:xfrm>
            <a:off x="15633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00" name="Google Shape;200;p29"/>
          <p:cNvSpPr txBox="1"/>
          <p:nvPr/>
        </p:nvSpPr>
        <p:spPr>
          <a:xfrm>
            <a:off x="1002625" y="4621825"/>
            <a:ext cx="2046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Source : </a:t>
            </a:r>
            <a:r>
              <a:rPr lang="en-US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Arvastat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9"/>
          <p:cNvSpPr txBox="1">
            <a:spLocks noGrp="1"/>
          </p:cNvSpPr>
          <p:nvPr>
            <p:ph type="title"/>
          </p:nvPr>
        </p:nvSpPr>
        <p:spPr>
          <a:xfrm>
            <a:off x="640100" y="303875"/>
            <a:ext cx="6298800" cy="8082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Vacancies and unemployed today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Arvastat.vdab.be: our online tool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9"/>
          <p:cNvSpPr txBox="1"/>
          <p:nvPr/>
        </p:nvSpPr>
        <p:spPr>
          <a:xfrm>
            <a:off x="679100" y="1607525"/>
            <a:ext cx="67929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Exercise - “unemployment in Flanders”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How many unemployed jobseekers do we currently count in Flanders?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How many (%) are 2 years or more unemployed?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What is the amount of low-skilled unemployed jobseekers?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9"/>
          <p:cNvSpPr txBox="1"/>
          <p:nvPr/>
        </p:nvSpPr>
        <p:spPr>
          <a:xfrm>
            <a:off x="679100" y="2979125"/>
            <a:ext cx="6792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Exercise - “truck driver distribution”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How many vacancies did we receive in Flemish Brabant, in the last 12 months?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How many vacancies are currently (April 2022) open?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 how many of these open vacancies are they looking for candidates with experience?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>
            <a:spLocks noGrp="1"/>
          </p:cNvSpPr>
          <p:nvPr>
            <p:ph type="sldNum" idx="12"/>
          </p:nvPr>
        </p:nvSpPr>
        <p:spPr>
          <a:xfrm>
            <a:off x="15633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10" name="Google Shape;210;p30"/>
          <p:cNvSpPr txBox="1"/>
          <p:nvPr/>
        </p:nvSpPr>
        <p:spPr>
          <a:xfrm>
            <a:off x="1002625" y="4621825"/>
            <a:ext cx="2046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Source : </a:t>
            </a:r>
            <a:r>
              <a:rPr lang="en-US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Arvastat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0"/>
          <p:cNvSpPr txBox="1">
            <a:spLocks noGrp="1"/>
          </p:cNvSpPr>
          <p:nvPr>
            <p:ph type="title"/>
          </p:nvPr>
        </p:nvSpPr>
        <p:spPr>
          <a:xfrm>
            <a:off x="640100" y="303875"/>
            <a:ext cx="6298800" cy="8082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Vacancies and unemployed today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Arvastat.vdab.be: our online tool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30"/>
          <p:cNvSpPr txBox="1"/>
          <p:nvPr/>
        </p:nvSpPr>
        <p:spPr>
          <a:xfrm>
            <a:off x="679100" y="1607525"/>
            <a:ext cx="73992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Exercise - “unemployment in Flanders”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How many unemployed jobseekers do we currently (April 2022) count in Flanders? 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175.933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How many (%) are 2 years or more unemployed? 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38.9%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What is the amount (%) of low-skilled unemployed jobseekers? 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44.5%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0"/>
          <p:cNvSpPr txBox="1"/>
          <p:nvPr/>
        </p:nvSpPr>
        <p:spPr>
          <a:xfrm>
            <a:off x="679100" y="2979125"/>
            <a:ext cx="81480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Exercise - “truck driver distribution”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How many vacancies did we receive in Flemish Brabant, in the last 12 months? 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247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How many vacancies are currently (April 2022) open? 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82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 how many of these open vacancies are they looking for candidates with experience? 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47.6% (39)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 txBox="1">
            <a:spLocks noGrp="1"/>
          </p:cNvSpPr>
          <p:nvPr>
            <p:ph type="sldNum" idx="12"/>
          </p:nvPr>
        </p:nvSpPr>
        <p:spPr>
          <a:xfrm>
            <a:off x="15633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dk2"/>
                </a:solidFill>
              </a:rPr>
              <a:t>14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220" name="Google Shape;220;p31"/>
          <p:cNvSpPr txBox="1">
            <a:spLocks noGrp="1"/>
          </p:cNvSpPr>
          <p:nvPr>
            <p:ph type="title"/>
          </p:nvPr>
        </p:nvSpPr>
        <p:spPr>
          <a:xfrm>
            <a:off x="640100" y="303875"/>
            <a:ext cx="6298800" cy="8082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Most often reported shortages - bottleneck occupations in Europe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Finding mutual opportunities?   </a:t>
            </a:r>
            <a:r>
              <a:rPr lang="en-US" u="sng">
                <a:hlinkClick r:id="rId3"/>
              </a:rPr>
              <a:t>international@vdab.be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1"/>
          <p:cNvSpPr txBox="1">
            <a:spLocks noGrp="1"/>
          </p:cNvSpPr>
          <p:nvPr>
            <p:ph type="body" idx="1"/>
          </p:nvPr>
        </p:nvSpPr>
        <p:spPr>
          <a:xfrm>
            <a:off x="640100" y="1670275"/>
            <a:ext cx="5492400" cy="2451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22" name="Google Shape;222;p31"/>
          <p:cNvPicPr preferRelativeResize="0"/>
          <p:nvPr/>
        </p:nvPicPr>
        <p:blipFill rotWithShape="1">
          <a:blip r:embed="rId4">
            <a:alphaModFix/>
          </a:blip>
          <a:srcRect t="7723"/>
          <a:stretch/>
        </p:blipFill>
        <p:spPr>
          <a:xfrm>
            <a:off x="431375" y="1169125"/>
            <a:ext cx="8352624" cy="32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1"/>
          <p:cNvSpPr txBox="1"/>
          <p:nvPr/>
        </p:nvSpPr>
        <p:spPr>
          <a:xfrm>
            <a:off x="770375" y="4774200"/>
            <a:ext cx="6213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European Labour authority,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2022       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 txBox="1">
            <a:spLocks noGrp="1"/>
          </p:cNvSpPr>
          <p:nvPr>
            <p:ph type="title"/>
          </p:nvPr>
        </p:nvSpPr>
        <p:spPr>
          <a:xfrm>
            <a:off x="128075" y="533825"/>
            <a:ext cx="7461000" cy="8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92300" rIns="92300" bIns="923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 b="1">
                <a:solidFill>
                  <a:schemeClr val="lt1"/>
                </a:solidFill>
              </a:rPr>
              <a:t>International mobility</a:t>
            </a:r>
            <a:endParaRPr sz="30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1925" y="1956525"/>
            <a:ext cx="5788975" cy="27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7375" y="0"/>
            <a:ext cx="3106627" cy="232997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3"/>
          <p:cNvSpPr txBox="1">
            <a:spLocks noGrp="1"/>
          </p:cNvSpPr>
          <p:nvPr>
            <p:ph type="title"/>
          </p:nvPr>
        </p:nvSpPr>
        <p:spPr>
          <a:xfrm>
            <a:off x="451350" y="237450"/>
            <a:ext cx="86928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Team of 6 mediators + 1 teamleader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cxnSp>
        <p:nvCxnSpPr>
          <p:cNvPr id="236" name="Google Shape;236;p33"/>
          <p:cNvCxnSpPr>
            <a:endCxn id="237" idx="1"/>
          </p:cNvCxnSpPr>
          <p:nvPr/>
        </p:nvCxnSpPr>
        <p:spPr>
          <a:xfrm rot="10800000" flipH="1">
            <a:off x="5504150" y="1681525"/>
            <a:ext cx="320100" cy="752700"/>
          </a:xfrm>
          <a:prstGeom prst="straightConnector1">
            <a:avLst/>
          </a:prstGeom>
          <a:noFill/>
          <a:ln w="19050" cap="flat" cmpd="sng">
            <a:solidFill>
              <a:srgbClr val="E3E5E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7" name="Google Shape;237;p33"/>
          <p:cNvSpPr/>
          <p:nvPr/>
        </p:nvSpPr>
        <p:spPr>
          <a:xfrm>
            <a:off x="5824250" y="1366225"/>
            <a:ext cx="1356900" cy="630600"/>
          </a:xfrm>
          <a:prstGeom prst="roundRect">
            <a:avLst>
              <a:gd name="adj" fmla="val 16667"/>
            </a:avLst>
          </a:prstGeom>
          <a:solidFill>
            <a:srgbClr val="E3E5E7"/>
          </a:solidFill>
          <a:ln w="9525" cap="flat" cmpd="sng">
            <a:solidFill>
              <a:srgbClr val="E3E5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>
                <a:latin typeface="Calibri"/>
                <a:ea typeface="Calibri"/>
                <a:cs typeface="Calibri"/>
                <a:sym typeface="Calibri"/>
              </a:rPr>
              <a:t>Carine Van de Keere</a:t>
            </a:r>
            <a:endParaRPr sz="10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Antwerpen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Grensregio NL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Bouw en DAPB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8" name="Google Shape;238;p33"/>
          <p:cNvCxnSpPr>
            <a:endCxn id="239" idx="1"/>
          </p:cNvCxnSpPr>
          <p:nvPr/>
        </p:nvCxnSpPr>
        <p:spPr>
          <a:xfrm rot="10800000" flipH="1">
            <a:off x="7226050" y="3032900"/>
            <a:ext cx="365100" cy="21600"/>
          </a:xfrm>
          <a:prstGeom prst="straightConnector1">
            <a:avLst/>
          </a:prstGeom>
          <a:noFill/>
          <a:ln w="19050" cap="flat" cmpd="sng">
            <a:solidFill>
              <a:srgbClr val="E3E5E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9" name="Google Shape;239;p33"/>
          <p:cNvSpPr/>
          <p:nvPr/>
        </p:nvSpPr>
        <p:spPr>
          <a:xfrm>
            <a:off x="7591150" y="2681000"/>
            <a:ext cx="1356900" cy="703800"/>
          </a:xfrm>
          <a:prstGeom prst="roundRect">
            <a:avLst>
              <a:gd name="adj" fmla="val 16667"/>
            </a:avLst>
          </a:prstGeom>
          <a:solidFill>
            <a:srgbClr val="E3E5E7"/>
          </a:solidFill>
          <a:ln w="9525" cap="flat" cmpd="sng">
            <a:solidFill>
              <a:srgbClr val="E3E5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000" b="1">
                <a:latin typeface="Calibri"/>
                <a:ea typeface="Calibri"/>
                <a:cs typeface="Calibri"/>
                <a:sym typeface="Calibri"/>
              </a:rPr>
              <a:t>Roland Brouns</a:t>
            </a:r>
            <a:endParaRPr sz="10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Limburg + VL Brabant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Grensregio NL + DU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IT en Industry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0" name="Google Shape;240;p33"/>
          <p:cNvCxnSpPr>
            <a:endCxn id="241" idx="1"/>
          </p:cNvCxnSpPr>
          <p:nvPr/>
        </p:nvCxnSpPr>
        <p:spPr>
          <a:xfrm>
            <a:off x="7010625" y="3597475"/>
            <a:ext cx="549900" cy="220800"/>
          </a:xfrm>
          <a:prstGeom prst="straightConnector1">
            <a:avLst/>
          </a:prstGeom>
          <a:noFill/>
          <a:ln w="19050" cap="flat" cmpd="sng">
            <a:solidFill>
              <a:srgbClr val="E3E5E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1" name="Google Shape;241;p33"/>
          <p:cNvSpPr/>
          <p:nvPr/>
        </p:nvSpPr>
        <p:spPr>
          <a:xfrm>
            <a:off x="7560525" y="3502975"/>
            <a:ext cx="1392000" cy="630600"/>
          </a:xfrm>
          <a:prstGeom prst="roundRect">
            <a:avLst>
              <a:gd name="adj" fmla="val 16667"/>
            </a:avLst>
          </a:prstGeom>
          <a:solidFill>
            <a:srgbClr val="E3E5E7"/>
          </a:solidFill>
          <a:ln w="9525" cap="flat" cmpd="sng">
            <a:solidFill>
              <a:srgbClr val="E3E5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>
                <a:latin typeface="Calibri"/>
                <a:ea typeface="Calibri"/>
                <a:cs typeface="Calibri"/>
                <a:sym typeface="Calibri"/>
              </a:rPr>
              <a:t>Michèle Op ‘t Eijnde</a:t>
            </a:r>
            <a:endParaRPr sz="10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Limburg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Grensregio NL + DU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DAPB en Bouw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2" name="Google Shape;242;p33"/>
          <p:cNvCxnSpPr>
            <a:stCxn id="243" idx="3"/>
          </p:cNvCxnSpPr>
          <p:nvPr/>
        </p:nvCxnSpPr>
        <p:spPr>
          <a:xfrm rot="10800000" flipH="1">
            <a:off x="3526525" y="3998400"/>
            <a:ext cx="258900" cy="710700"/>
          </a:xfrm>
          <a:prstGeom prst="straightConnector1">
            <a:avLst/>
          </a:prstGeom>
          <a:noFill/>
          <a:ln w="19050" cap="flat" cmpd="sng">
            <a:solidFill>
              <a:srgbClr val="E3E5E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3" name="Google Shape;243;p33"/>
          <p:cNvSpPr/>
          <p:nvPr/>
        </p:nvSpPr>
        <p:spPr>
          <a:xfrm>
            <a:off x="2169625" y="4353750"/>
            <a:ext cx="1356900" cy="710700"/>
          </a:xfrm>
          <a:prstGeom prst="roundRect">
            <a:avLst>
              <a:gd name="adj" fmla="val 16667"/>
            </a:avLst>
          </a:prstGeom>
          <a:solidFill>
            <a:srgbClr val="E3E5E7"/>
          </a:solidFill>
          <a:ln w="9525" cap="flat" cmpd="sng">
            <a:solidFill>
              <a:srgbClr val="E3E5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>
                <a:latin typeface="Calibri"/>
                <a:ea typeface="Calibri"/>
                <a:cs typeface="Calibri"/>
                <a:sym typeface="Calibri"/>
              </a:rPr>
              <a:t>Jill Delombaerde</a:t>
            </a:r>
            <a:endParaRPr sz="10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O + W VL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Grensregio Frankrijk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Bouw en IT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4" name="Google Shape;244;p33"/>
          <p:cNvCxnSpPr/>
          <p:nvPr/>
        </p:nvCxnSpPr>
        <p:spPr>
          <a:xfrm rot="10800000" flipH="1">
            <a:off x="1952800" y="1788650"/>
            <a:ext cx="216900" cy="1251600"/>
          </a:xfrm>
          <a:prstGeom prst="straightConnector1">
            <a:avLst/>
          </a:prstGeom>
          <a:noFill/>
          <a:ln w="19050" cap="flat" cmpd="sng">
            <a:solidFill>
              <a:srgbClr val="E3E5E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5" name="Google Shape;245;p33"/>
          <p:cNvSpPr/>
          <p:nvPr/>
        </p:nvSpPr>
        <p:spPr>
          <a:xfrm>
            <a:off x="2134375" y="1335600"/>
            <a:ext cx="1284900" cy="630600"/>
          </a:xfrm>
          <a:prstGeom prst="roundRect">
            <a:avLst>
              <a:gd name="adj" fmla="val 16667"/>
            </a:avLst>
          </a:prstGeom>
          <a:solidFill>
            <a:srgbClr val="E3E5E7"/>
          </a:solidFill>
          <a:ln w="9525" cap="flat" cmpd="sng">
            <a:solidFill>
              <a:srgbClr val="E3E5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>
                <a:latin typeface="Calibri"/>
                <a:ea typeface="Calibri"/>
                <a:cs typeface="Calibri"/>
                <a:sym typeface="Calibri"/>
              </a:rPr>
              <a:t>Annelies Thomas</a:t>
            </a:r>
            <a:endParaRPr sz="10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O + W VL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Grensregio NL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Industrie en DAPB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6" name="Google Shape;246;p33"/>
          <p:cNvCxnSpPr>
            <a:stCxn id="245" idx="3"/>
          </p:cNvCxnSpPr>
          <p:nvPr/>
        </p:nvCxnSpPr>
        <p:spPr>
          <a:xfrm>
            <a:off x="3419275" y="1650900"/>
            <a:ext cx="505200" cy="1346400"/>
          </a:xfrm>
          <a:prstGeom prst="straightConnector1">
            <a:avLst/>
          </a:prstGeom>
          <a:noFill/>
          <a:ln w="19050" cap="flat" cmpd="sng">
            <a:solidFill>
              <a:srgbClr val="E3E5E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7" name="Google Shape;247;p33"/>
          <p:cNvSpPr/>
          <p:nvPr/>
        </p:nvSpPr>
        <p:spPr>
          <a:xfrm>
            <a:off x="4190550" y="1325925"/>
            <a:ext cx="1214400" cy="630600"/>
          </a:xfrm>
          <a:prstGeom prst="roundRect">
            <a:avLst>
              <a:gd name="adj" fmla="val 16667"/>
            </a:avLst>
          </a:prstGeom>
          <a:solidFill>
            <a:srgbClr val="E3E5E7"/>
          </a:solidFill>
          <a:ln w="9525" cap="flat" cmpd="sng">
            <a:solidFill>
              <a:srgbClr val="E3E5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>
                <a:latin typeface="Calibri"/>
                <a:ea typeface="Calibri"/>
                <a:cs typeface="Calibri"/>
                <a:sym typeface="Calibri"/>
              </a:rPr>
              <a:t>Kyra Veldkamp</a:t>
            </a:r>
            <a:endParaRPr sz="10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Antwerpen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Industrie en IT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8" name="Google Shape;248;p33"/>
          <p:cNvCxnSpPr>
            <a:stCxn id="243" idx="1"/>
          </p:cNvCxnSpPr>
          <p:nvPr/>
        </p:nvCxnSpPr>
        <p:spPr>
          <a:xfrm rot="10800000">
            <a:off x="2056825" y="4029000"/>
            <a:ext cx="112800" cy="680100"/>
          </a:xfrm>
          <a:prstGeom prst="straightConnector1">
            <a:avLst/>
          </a:prstGeom>
          <a:noFill/>
          <a:ln w="19050" cap="flat" cmpd="sng">
            <a:solidFill>
              <a:srgbClr val="E3E5E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9" name="Google Shape;249;p33"/>
          <p:cNvCxnSpPr>
            <a:endCxn id="247" idx="3"/>
          </p:cNvCxnSpPr>
          <p:nvPr/>
        </p:nvCxnSpPr>
        <p:spPr>
          <a:xfrm rot="10800000">
            <a:off x="5404950" y="1641225"/>
            <a:ext cx="50400" cy="780600"/>
          </a:xfrm>
          <a:prstGeom prst="straightConnector1">
            <a:avLst/>
          </a:prstGeom>
          <a:noFill/>
          <a:ln w="19050" cap="flat" cmpd="sng">
            <a:solidFill>
              <a:srgbClr val="E3E5E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50" name="Google Shape;250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103400"/>
            <a:ext cx="2099990" cy="157759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3"/>
          <p:cNvSpPr/>
          <p:nvPr/>
        </p:nvSpPr>
        <p:spPr>
          <a:xfrm>
            <a:off x="89876" y="4393800"/>
            <a:ext cx="1284900" cy="630600"/>
          </a:xfrm>
          <a:prstGeom prst="roundRect">
            <a:avLst>
              <a:gd name="adj" fmla="val 16667"/>
            </a:avLst>
          </a:prstGeom>
          <a:solidFill>
            <a:srgbClr val="E3E5E7"/>
          </a:solidFill>
          <a:ln w="9525" cap="flat" cmpd="sng">
            <a:solidFill>
              <a:srgbClr val="E3E5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000" b="1">
                <a:latin typeface="Calibri"/>
                <a:ea typeface="Calibri"/>
                <a:cs typeface="Calibri"/>
                <a:sym typeface="Calibri"/>
              </a:rPr>
              <a:t>Ellen Albrechts</a:t>
            </a:r>
            <a:endParaRPr sz="1000" b="1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Teamleader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"/>
          <p:cNvSpPr txBox="1">
            <a:spLocks noGrp="1"/>
          </p:cNvSpPr>
          <p:nvPr>
            <p:ph type="title"/>
          </p:nvPr>
        </p:nvSpPr>
        <p:spPr>
          <a:xfrm>
            <a:off x="640100" y="303875"/>
            <a:ext cx="6298800" cy="8082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International service from VDAB</a:t>
            </a:r>
            <a:endParaRPr/>
          </a:p>
        </p:txBody>
      </p:sp>
      <p:sp>
        <p:nvSpPr>
          <p:cNvPr id="257" name="Google Shape;257;p34"/>
          <p:cNvSpPr txBox="1">
            <a:spLocks noGrp="1"/>
          </p:cNvSpPr>
          <p:nvPr>
            <p:ph type="body" idx="1"/>
          </p:nvPr>
        </p:nvSpPr>
        <p:spPr>
          <a:xfrm>
            <a:off x="640100" y="1670275"/>
            <a:ext cx="8176800" cy="2451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Based on </a:t>
            </a: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bottleneck vacancies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Incoming mobility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needed to keep our strong economical position (and have the possibility to grow)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Strongly related to the VDAB </a:t>
            </a: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clusters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and business plans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Expending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profiles and regions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5"/>
          <p:cNvSpPr txBox="1">
            <a:spLocks noGrp="1"/>
          </p:cNvSpPr>
          <p:nvPr>
            <p:ph type="title"/>
          </p:nvPr>
        </p:nvSpPr>
        <p:spPr>
          <a:xfrm>
            <a:off x="640100" y="303875"/>
            <a:ext cx="6298800" cy="8082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Tools and online information</a:t>
            </a:r>
            <a:endParaRPr/>
          </a:p>
        </p:txBody>
      </p:sp>
      <p:sp>
        <p:nvSpPr>
          <p:cNvPr id="263" name="Google Shape;263;p35"/>
          <p:cNvSpPr txBox="1">
            <a:spLocks noGrp="1"/>
          </p:cNvSpPr>
          <p:nvPr>
            <p:ph type="body" idx="1"/>
          </p:nvPr>
        </p:nvSpPr>
        <p:spPr>
          <a:xfrm>
            <a:off x="640100" y="1024675"/>
            <a:ext cx="5492400" cy="30975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EURES platform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 u="sng">
                <a:solidFill>
                  <a:schemeClr val="hlink"/>
                </a:solidFill>
                <a:hlinkClick r:id="rId3"/>
              </a:rPr>
              <a:t>Website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Information, jobs, CV, tips&amp;tricks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Automatically sharing of vacancies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Work in Flanders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 u="sng">
                <a:solidFill>
                  <a:schemeClr val="hlink"/>
                </a:solidFill>
                <a:hlinkClick r:id="rId4"/>
              </a:rPr>
              <a:t>Website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Vacancies database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Information on living and working conditions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European online jobdays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Online tool for organisation of (job) events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Supported by European commission and ELA</a:t>
            </a:r>
            <a:endParaRPr sz="170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Matching, statistics, visualisation,...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/>
          </a:p>
        </p:txBody>
      </p:sp>
      <p:pic>
        <p:nvPicPr>
          <p:cNvPr id="264" name="Google Shape;26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87313" y="1143000"/>
            <a:ext cx="1056700" cy="119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26275" y="2696403"/>
            <a:ext cx="2029624" cy="778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59600" y="4004852"/>
            <a:ext cx="1699275" cy="71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>
            <a:spLocks noGrp="1"/>
          </p:cNvSpPr>
          <p:nvPr>
            <p:ph type="title"/>
          </p:nvPr>
        </p:nvSpPr>
        <p:spPr>
          <a:xfrm>
            <a:off x="277250" y="723700"/>
            <a:ext cx="1536600" cy="1993200"/>
          </a:xfrm>
          <a:prstGeom prst="rect">
            <a:avLst/>
          </a:prstGeom>
        </p:spPr>
        <p:txBody>
          <a:bodyPr spcFirstLastPara="1" wrap="square" lIns="91425" tIns="0" rIns="0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EURES</a:t>
            </a:r>
            <a:endParaRPr/>
          </a:p>
        </p:txBody>
      </p:sp>
      <p:sp>
        <p:nvSpPr>
          <p:cNvPr id="272" name="Google Shape;272;p36"/>
          <p:cNvSpPr txBox="1">
            <a:spLocks noGrp="1"/>
          </p:cNvSpPr>
          <p:nvPr>
            <p:ph type="body" idx="1"/>
          </p:nvPr>
        </p:nvSpPr>
        <p:spPr>
          <a:xfrm>
            <a:off x="2338675" y="723700"/>
            <a:ext cx="5481600" cy="24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73" name="Google Shape;273;p3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1893" y="0"/>
            <a:ext cx="623101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6">
            <a:hlinkClick r:id="rId3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7600" y="1641138"/>
            <a:ext cx="1314450" cy="160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15633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640100" y="303875"/>
            <a:ext cx="6298800" cy="8082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Flanders  </a:t>
            </a:r>
            <a:endParaRPr/>
          </a:p>
        </p:txBody>
      </p:sp>
      <p:pic>
        <p:nvPicPr>
          <p:cNvPr id="102" name="Google Shape;102;p19" title="FLANDERS DEF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4750" y="1112075"/>
            <a:ext cx="5334500" cy="400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7"/>
          <p:cNvSpPr txBox="1">
            <a:spLocks noGrp="1"/>
          </p:cNvSpPr>
          <p:nvPr>
            <p:ph type="title"/>
          </p:nvPr>
        </p:nvSpPr>
        <p:spPr>
          <a:xfrm>
            <a:off x="311700" y="131575"/>
            <a:ext cx="8520600" cy="458700"/>
          </a:xfrm>
          <a:prstGeom prst="rect">
            <a:avLst/>
          </a:prstGeom>
        </p:spPr>
        <p:txBody>
          <a:bodyPr spcFirstLastPara="1" wrap="square" lIns="91425" tIns="0" rIns="0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Work in Flanders</a:t>
            </a:r>
            <a:endParaRPr/>
          </a:p>
        </p:txBody>
      </p:sp>
      <p:sp>
        <p:nvSpPr>
          <p:cNvPr id="280" name="Google Shape;280;p37"/>
          <p:cNvSpPr txBox="1">
            <a:spLocks noGrp="1"/>
          </p:cNvSpPr>
          <p:nvPr>
            <p:ph type="body" idx="1"/>
          </p:nvPr>
        </p:nvSpPr>
        <p:spPr>
          <a:xfrm>
            <a:off x="2338675" y="723700"/>
            <a:ext cx="5481600" cy="24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81" name="Google Shape;281;p3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2" cy="4674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8"/>
          <p:cNvSpPr txBox="1">
            <a:spLocks noGrp="1"/>
          </p:cNvSpPr>
          <p:nvPr>
            <p:ph type="title"/>
          </p:nvPr>
        </p:nvSpPr>
        <p:spPr>
          <a:xfrm>
            <a:off x="277250" y="723700"/>
            <a:ext cx="1536600" cy="1993200"/>
          </a:xfrm>
          <a:prstGeom prst="rect">
            <a:avLst/>
          </a:prstGeom>
        </p:spPr>
        <p:txBody>
          <a:bodyPr spcFirstLastPara="1" wrap="square" lIns="91425" tIns="0" rIns="0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EOJD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5"/>
              <a:t>European online jobdays</a:t>
            </a:r>
            <a:endParaRPr sz="1355"/>
          </a:p>
        </p:txBody>
      </p:sp>
      <p:sp>
        <p:nvSpPr>
          <p:cNvPr id="287" name="Google Shape;287;p38"/>
          <p:cNvSpPr txBox="1">
            <a:spLocks noGrp="1"/>
          </p:cNvSpPr>
          <p:nvPr>
            <p:ph type="body" idx="1"/>
          </p:nvPr>
        </p:nvSpPr>
        <p:spPr>
          <a:xfrm>
            <a:off x="2338675" y="723700"/>
            <a:ext cx="5481600" cy="24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88" name="Google Shape;288;p3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9761" y="0"/>
            <a:ext cx="646767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8">
            <a:hlinkClick r:id="rId3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8138" y="1828800"/>
            <a:ext cx="1609725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sldNum" idx="12"/>
          </p:nvPr>
        </p:nvSpPr>
        <p:spPr>
          <a:xfrm>
            <a:off x="15633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640100" y="303875"/>
            <a:ext cx="6298800" cy="8082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VDAB is the Flemish Public Employment Service </a:t>
            </a: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640100" y="1670275"/>
            <a:ext cx="5492400" cy="2451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accent1"/>
                </a:solidFill>
              </a:rPr>
              <a:t>Unemployment </a:t>
            </a:r>
            <a:endParaRPr b="1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Federal authority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accent1"/>
                </a:solidFill>
              </a:rPr>
              <a:t>Job seeking</a:t>
            </a:r>
            <a:endParaRPr b="1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/>
              <a:t>Regional authority</a:t>
            </a:r>
            <a:endParaRPr sz="1500"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3875" y="1166800"/>
            <a:ext cx="6616575" cy="37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sldNum" idx="12"/>
          </p:nvPr>
        </p:nvSpPr>
        <p:spPr>
          <a:xfrm>
            <a:off x="15633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640100" y="303875"/>
            <a:ext cx="6298800" cy="8082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uFill>
                  <a:noFill/>
                </a:uFill>
                <a:hlinkClick r:id="rId3"/>
              </a:rPr>
              <a:t>About VDAB</a:t>
            </a:r>
            <a:r>
              <a:rPr lang="en-US" u="sng">
                <a:hlinkClick r:id="rId3"/>
              </a:rPr>
              <a:t> </a:t>
            </a: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1446500" y="1679400"/>
            <a:ext cx="5492400" cy="2451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2"/>
                </a:solidFill>
              </a:rPr>
              <a:t>Our mission is to contribute to the creation of a dynamic labour market in a prosperous Flanders that benefits both the individual and society.</a:t>
            </a:r>
            <a:endParaRPr b="1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We are aiming for an </a:t>
            </a:r>
            <a:r>
              <a:rPr lang="en-US" b="1">
                <a:solidFill>
                  <a:schemeClr val="dk2"/>
                </a:solidFill>
              </a:rPr>
              <a:t>activity rate of 80%</a:t>
            </a:r>
            <a:r>
              <a:rPr lang="en-US">
                <a:solidFill>
                  <a:schemeClr val="dk2"/>
                </a:solidFill>
              </a:rPr>
              <a:t>.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From leaving school to active retiree: VDAB wants to support all 4 million Flemish citizens during their </a:t>
            </a:r>
            <a:r>
              <a:rPr lang="en-US" b="1">
                <a:solidFill>
                  <a:schemeClr val="dk2"/>
                </a:solidFill>
              </a:rPr>
              <a:t>entire career</a:t>
            </a:r>
            <a:r>
              <a:rPr lang="en-US">
                <a:solidFill>
                  <a:schemeClr val="dk2"/>
                </a:solidFill>
              </a:rPr>
              <a:t>. 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20" name="Google Shape;120;p21"/>
          <p:cNvSpPr/>
          <p:nvPr/>
        </p:nvSpPr>
        <p:spPr>
          <a:xfrm>
            <a:off x="6335775" y="2400475"/>
            <a:ext cx="1020375" cy="513650"/>
          </a:xfrm>
          <a:custGeom>
            <a:avLst/>
            <a:gdLst/>
            <a:ahLst/>
            <a:cxnLst/>
            <a:rect l="l" t="t" r="r" b="b"/>
            <a:pathLst>
              <a:path w="40815" h="20546" extrusionOk="0">
                <a:moveTo>
                  <a:pt x="40815" y="0"/>
                </a:moveTo>
                <a:cubicBezTo>
                  <a:pt x="31651" y="1409"/>
                  <a:pt x="24054" y="8001"/>
                  <a:pt x="16104" y="12772"/>
                </a:cubicBezTo>
                <a:cubicBezTo>
                  <a:pt x="10993" y="15839"/>
                  <a:pt x="4215" y="16331"/>
                  <a:pt x="0" y="20546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Google Shape;121;p21"/>
          <p:cNvSpPr/>
          <p:nvPr/>
        </p:nvSpPr>
        <p:spPr>
          <a:xfrm>
            <a:off x="6223126" y="2823875"/>
            <a:ext cx="182075" cy="175900"/>
          </a:xfrm>
          <a:custGeom>
            <a:avLst/>
            <a:gdLst/>
            <a:ahLst/>
            <a:cxnLst/>
            <a:rect l="l" t="t" r="r" b="b"/>
            <a:pathLst>
              <a:path w="7283" h="7036" extrusionOk="0">
                <a:moveTo>
                  <a:pt x="2840" y="0"/>
                </a:moveTo>
                <a:cubicBezTo>
                  <a:pt x="894" y="0"/>
                  <a:pt x="-660" y="3607"/>
                  <a:pt x="341" y="5276"/>
                </a:cubicBezTo>
                <a:cubicBezTo>
                  <a:pt x="1566" y="7316"/>
                  <a:pt x="4903" y="6942"/>
                  <a:pt x="7283" y="6942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22" name="Google Shape;1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1599" y="1837149"/>
            <a:ext cx="1503850" cy="100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15633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640100" y="303875"/>
            <a:ext cx="6298800" cy="8082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Historical shortages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Unemployed: lowest in 15 years		Vacancies: never so high</a:t>
            </a:r>
            <a:endParaRPr/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8000" y="1868850"/>
            <a:ext cx="4967499" cy="2483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740" y="1439988"/>
            <a:ext cx="3813224" cy="315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/>
        </p:nvSpPr>
        <p:spPr>
          <a:xfrm>
            <a:off x="640100" y="4743300"/>
            <a:ext cx="161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Arvastat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9675" y="1127450"/>
            <a:ext cx="6374430" cy="396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451350" y="237450"/>
            <a:ext cx="8692500" cy="5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/>
              <a:t>Employment rate in Flanders 74,7% </a:t>
            </a:r>
            <a:endParaRPr sz="180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/>
              <a:t>Above EU average but the Flemish Target is 80% by 2030</a:t>
            </a:r>
            <a:endParaRPr sz="1800" b="0"/>
          </a:p>
        </p:txBody>
      </p:sp>
      <p:sp>
        <p:nvSpPr>
          <p:cNvPr id="140" name="Google Shape;140;p23"/>
          <p:cNvSpPr txBox="1"/>
          <p:nvPr/>
        </p:nvSpPr>
        <p:spPr>
          <a:xfrm>
            <a:off x="111475" y="4774200"/>
            <a:ext cx="6213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https://europa.vdab.be/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>
            <a:spLocks noGrp="1"/>
          </p:cNvSpPr>
          <p:nvPr>
            <p:ph type="sldNum" idx="12"/>
          </p:nvPr>
        </p:nvSpPr>
        <p:spPr>
          <a:xfrm>
            <a:off x="15633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title"/>
          </p:nvPr>
        </p:nvSpPr>
        <p:spPr>
          <a:xfrm>
            <a:off x="156325" y="723700"/>
            <a:ext cx="1657500" cy="1993200"/>
          </a:xfrm>
          <a:prstGeom prst="rect">
            <a:avLst/>
          </a:prstGeom>
        </p:spPr>
        <p:txBody>
          <a:bodyPr spcFirstLastPara="1" wrap="square" lIns="91425" tIns="0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Vacancies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comparison with last year we see the greatest increase in the provinces of Antwerp and Flemish Brabant.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148" name="Google Shape;148;p24"/>
          <p:cNvPicPr preferRelativeResize="0"/>
          <p:nvPr/>
        </p:nvPicPr>
        <p:blipFill rotWithShape="1">
          <a:blip r:embed="rId3">
            <a:alphaModFix/>
          </a:blip>
          <a:srcRect l="426" r="426"/>
          <a:stretch/>
        </p:blipFill>
        <p:spPr>
          <a:xfrm>
            <a:off x="2211125" y="228100"/>
            <a:ext cx="6370799" cy="442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4"/>
          <p:cNvSpPr txBox="1"/>
          <p:nvPr/>
        </p:nvSpPr>
        <p:spPr>
          <a:xfrm>
            <a:off x="2144525" y="2785850"/>
            <a:ext cx="672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4"/>
          <p:cNvSpPr txBox="1"/>
          <p:nvPr/>
        </p:nvSpPr>
        <p:spPr>
          <a:xfrm>
            <a:off x="2039100" y="4743300"/>
            <a:ext cx="161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Arvastat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sldNum" idx="12"/>
          </p:nvPr>
        </p:nvSpPr>
        <p:spPr>
          <a:xfrm>
            <a:off x="156333" y="4568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>
            <a:off x="705025" y="147850"/>
            <a:ext cx="7674600" cy="8082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Gap in competences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recruiting = training!</a:t>
            </a:r>
            <a:endParaRPr/>
          </a:p>
        </p:txBody>
      </p:sp>
      <p:sp>
        <p:nvSpPr>
          <p:cNvPr id="158" name="Google Shape;158;p25"/>
          <p:cNvSpPr txBox="1"/>
          <p:nvPr/>
        </p:nvSpPr>
        <p:spPr>
          <a:xfrm>
            <a:off x="1002625" y="4621825"/>
            <a:ext cx="2046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Source : </a:t>
            </a:r>
            <a:r>
              <a:rPr lang="en-US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Beroepen in cijfers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5"/>
          <p:cNvSpPr txBox="1"/>
          <p:nvPr/>
        </p:nvSpPr>
        <p:spPr>
          <a:xfrm>
            <a:off x="5085150" y="1262350"/>
            <a:ext cx="3030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Level of education of unemployed in mediation 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(Flanders average Feb 2021 - Jan 2022)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5"/>
          <p:cNvSpPr txBox="1"/>
          <p:nvPr/>
        </p:nvSpPr>
        <p:spPr>
          <a:xfrm>
            <a:off x="1071075" y="1262350"/>
            <a:ext cx="3030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Level of education in vacancies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(Flanders </a:t>
            </a: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Feb 2021 - Jan 2022 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directly received from companies by VDAB )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7088" y="2066675"/>
            <a:ext cx="3377975" cy="225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0139" y="2184250"/>
            <a:ext cx="3963853" cy="209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5"/>
          <p:cNvSpPr txBox="1"/>
          <p:nvPr/>
        </p:nvSpPr>
        <p:spPr>
          <a:xfrm>
            <a:off x="705025" y="2279738"/>
            <a:ext cx="1515600" cy="190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Unspecified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Lower education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Secondary education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Higher education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5"/>
          <p:cNvSpPr txBox="1"/>
          <p:nvPr/>
        </p:nvSpPr>
        <p:spPr>
          <a:xfrm>
            <a:off x="4859275" y="2338138"/>
            <a:ext cx="1515600" cy="190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Lower education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Secondary education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Higher education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/>
        </p:nvSpPr>
        <p:spPr>
          <a:xfrm>
            <a:off x="2052000" y="4743300"/>
            <a:ext cx="252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VDAB, arvastat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6"/>
          <p:cNvSpPr txBox="1">
            <a:spLocks noGrp="1"/>
          </p:cNvSpPr>
          <p:nvPr>
            <p:ph type="sldNum" idx="12"/>
          </p:nvPr>
        </p:nvSpPr>
        <p:spPr>
          <a:xfrm>
            <a:off x="146308" y="46089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title"/>
          </p:nvPr>
        </p:nvSpPr>
        <p:spPr>
          <a:xfrm>
            <a:off x="277250" y="723700"/>
            <a:ext cx="1536600" cy="1993200"/>
          </a:xfrm>
          <a:prstGeom prst="rect">
            <a:avLst/>
          </a:prstGeom>
        </p:spPr>
        <p:txBody>
          <a:bodyPr spcFirstLastPara="1" wrap="square" lIns="91425" tIns="0" rIns="0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Top 10 Job offers still vacant at the end of April 2022 in Flanders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3" name="Google Shape;17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2000" y="269950"/>
            <a:ext cx="7025350" cy="4156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DAB 2019">
  <a:themeElements>
    <a:clrScheme name="Simple Light">
      <a:dk1>
        <a:srgbClr val="000000"/>
      </a:dk1>
      <a:lt1>
        <a:srgbClr val="FFFFFF"/>
      </a:lt1>
      <a:dk2>
        <a:srgbClr val="294376"/>
      </a:dk2>
      <a:lt2>
        <a:srgbClr val="ECEBDC"/>
      </a:lt2>
      <a:accent1>
        <a:srgbClr val="3E89CA"/>
      </a:accent1>
      <a:accent2>
        <a:srgbClr val="DD9345"/>
      </a:accent2>
      <a:accent3>
        <a:srgbClr val="DCE070"/>
      </a:accent3>
      <a:accent4>
        <a:srgbClr val="798E58"/>
      </a:accent4>
      <a:accent5>
        <a:srgbClr val="FFED00"/>
      </a:accent5>
      <a:accent6>
        <a:srgbClr val="E4B0B3"/>
      </a:accent6>
      <a:hlink>
        <a:srgbClr val="54426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1602</Words>
  <Application>Microsoft Office PowerPoint</Application>
  <PresentationFormat>Bildschirmpräsentation (16:9)</PresentationFormat>
  <Paragraphs>215</Paragraphs>
  <Slides>21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VDAB 2019</vt:lpstr>
      <vt:lpstr>VDAB</vt:lpstr>
      <vt:lpstr> Flanders  </vt:lpstr>
      <vt:lpstr> VDAB is the Flemish Public Employment Service </vt:lpstr>
      <vt:lpstr>About VDAB </vt:lpstr>
      <vt:lpstr>Historical shortages Unemployed: lowest in 15 years  Vacancies: never so high</vt:lpstr>
      <vt:lpstr>Employment rate in Flanders 74,7%  Above EU average but the Flemish Target is 80% by 2030</vt:lpstr>
      <vt:lpstr>Vacancies   In comparison with last year we see the greatest increase in the provinces of Antwerp and Flemish Brabant.    </vt:lpstr>
      <vt:lpstr>Gap in competences  recruiting = training!</vt:lpstr>
      <vt:lpstr>Top 10 Job offers still vacant at the end of April 2022 in Flanders </vt:lpstr>
      <vt:lpstr>Top 10 bottleneck occupations 2022 Flanders  Health care Construction Transportation Technically skilled workers IT</vt:lpstr>
      <vt:lpstr>Vacancies and unemployed today Arvastat.vdab.be: our online tool   </vt:lpstr>
      <vt:lpstr>Vacancies and unemployed today Arvastat.vdab.be: our online tool   </vt:lpstr>
      <vt:lpstr>Vacancies and unemployed today Arvastat.vdab.be: our online tool   </vt:lpstr>
      <vt:lpstr>Most often reported shortages - bottleneck occupations in Europe Finding mutual opportunities?   international@vdab.be </vt:lpstr>
      <vt:lpstr>International mobility</vt:lpstr>
      <vt:lpstr>Team of 6 mediators + 1 teamleader </vt:lpstr>
      <vt:lpstr>International service from VDAB</vt:lpstr>
      <vt:lpstr>Tools and online information</vt:lpstr>
      <vt:lpstr>EURES</vt:lpstr>
      <vt:lpstr>Work in Flanders</vt:lpstr>
      <vt:lpstr>EOJD European online jobdays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VDAB</dc:title>
  <dc:creator>Leerkracht</dc:creator>
  <cp:lastModifiedBy>Bendler, Katja</cp:lastModifiedBy>
  <cp:revision>1</cp:revision>
  <dcterms:modified xsi:type="dcterms:W3CDTF">2022-05-17T16:46:26Z</dcterms:modified>
</cp:coreProperties>
</file>